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7" r:id="rId5"/>
    <p:sldId id="270" r:id="rId6"/>
    <p:sldId id="268" r:id="rId7"/>
    <p:sldId id="269" r:id="rId8"/>
    <p:sldId id="263" r:id="rId9"/>
    <p:sldId id="259" r:id="rId10"/>
    <p:sldId id="262" r:id="rId11"/>
    <p:sldId id="264" r:id="rId12"/>
    <p:sldId id="265" r:id="rId13"/>
    <p:sldId id="266" r:id="rId14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19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9DCC3B-3B71-4F58-BA16-46063A54A555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E48C24B-DB88-4C93-BA3C-AF47BBF89812}">
      <dgm:prSet phldrT="[Text]" custT="1"/>
      <dgm:spPr>
        <a:solidFill>
          <a:schemeClr val="accent2"/>
        </a:solidFill>
      </dgm:spPr>
      <dgm:t>
        <a:bodyPr/>
        <a:lstStyle/>
        <a:p>
          <a:r>
            <a:rPr lang="cs-CZ" sz="2100" dirty="0" smtClean="0"/>
            <a:t>Dg</a:t>
          </a:r>
          <a:endParaRPr lang="cs-CZ" sz="2100" dirty="0"/>
        </a:p>
      </dgm:t>
    </dgm:pt>
    <dgm:pt modelId="{1A877AEE-A0EE-4BED-893A-0FE422FA69D6}" type="parTrans" cxnId="{681C3891-97A6-4890-BE4E-909BDF22287F}">
      <dgm:prSet/>
      <dgm:spPr/>
      <dgm:t>
        <a:bodyPr/>
        <a:lstStyle/>
        <a:p>
          <a:endParaRPr lang="cs-CZ"/>
        </a:p>
      </dgm:t>
    </dgm:pt>
    <dgm:pt modelId="{4C3D4173-31E9-470A-B4ED-49196C164C90}" type="sibTrans" cxnId="{681C3891-97A6-4890-BE4E-909BDF22287F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cs-CZ" sz="2100" dirty="0" smtClean="0"/>
            <a:t>První kroky</a:t>
          </a:r>
          <a:endParaRPr lang="cs-CZ" sz="2100" dirty="0"/>
        </a:p>
      </dgm:t>
    </dgm:pt>
    <dgm:pt modelId="{671F2D64-150D-4099-B75F-0D0E0D65990F}">
      <dgm:prSet phldrT="[Text]"/>
      <dgm:spPr/>
      <dgm:t>
        <a:bodyPr/>
        <a:lstStyle/>
        <a:p>
          <a:r>
            <a:rPr lang="cs-CZ" dirty="0" smtClean="0"/>
            <a:t>Příprava, DVP</a:t>
          </a:r>
          <a:endParaRPr lang="cs-CZ" dirty="0"/>
        </a:p>
      </dgm:t>
    </dgm:pt>
    <dgm:pt modelId="{0F877CEA-F221-422F-A2C7-9A2CD589A383}" type="parTrans" cxnId="{F300BADF-AA77-4CBA-96A7-9F539BCE2930}">
      <dgm:prSet/>
      <dgm:spPr/>
      <dgm:t>
        <a:bodyPr/>
        <a:lstStyle/>
        <a:p>
          <a:endParaRPr lang="cs-CZ"/>
        </a:p>
      </dgm:t>
    </dgm:pt>
    <dgm:pt modelId="{B349CCDA-95A8-4EC1-84DD-D80EEAF2388F}" type="sibTrans" cxnId="{F300BADF-AA77-4CBA-96A7-9F539BCE2930}">
      <dgm:prSet/>
      <dgm:spPr/>
      <dgm:t>
        <a:bodyPr/>
        <a:lstStyle/>
        <a:p>
          <a:endParaRPr lang="cs-CZ"/>
        </a:p>
      </dgm:t>
    </dgm:pt>
    <dgm:pt modelId="{32B0DA04-E1F9-418A-BDBA-F166E126A320}">
      <dgm:prSet phldrT="[Text]"/>
      <dgm:spPr/>
      <dgm:t>
        <a:bodyPr/>
        <a:lstStyle/>
        <a:p>
          <a:r>
            <a:rPr lang="cs-CZ" dirty="0" smtClean="0"/>
            <a:t>Pravidla</a:t>
          </a:r>
          <a:endParaRPr lang="cs-CZ" dirty="0"/>
        </a:p>
      </dgm:t>
    </dgm:pt>
    <dgm:pt modelId="{B1FAF0FA-51A2-4DBF-91C8-87EF42F0A451}" type="parTrans" cxnId="{AB0B33C1-A91B-45E1-AA4A-72E3749E93CE}">
      <dgm:prSet/>
      <dgm:spPr/>
      <dgm:t>
        <a:bodyPr/>
        <a:lstStyle/>
        <a:p>
          <a:endParaRPr lang="cs-CZ"/>
        </a:p>
      </dgm:t>
    </dgm:pt>
    <dgm:pt modelId="{F4528ADE-7CA0-4C4A-9265-AB195853073C}" type="sibTrans" cxnId="{AB0B33C1-A91B-45E1-AA4A-72E3749E93CE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cs-CZ" dirty="0" smtClean="0"/>
            <a:t>Služby, pomůcky</a:t>
          </a:r>
          <a:endParaRPr lang="cs-CZ" dirty="0"/>
        </a:p>
      </dgm:t>
    </dgm:pt>
    <dgm:pt modelId="{B7CD6185-04E0-4984-A45E-8ACE8F330555}">
      <dgm:prSet phldrT="[Text]"/>
      <dgm:spPr/>
      <dgm:t>
        <a:bodyPr/>
        <a:lstStyle/>
        <a:p>
          <a:r>
            <a:rPr lang="cs-CZ" b="1" dirty="0" smtClean="0">
              <a:solidFill>
                <a:srgbClr val="FF0000"/>
              </a:solidFill>
            </a:rPr>
            <a:t>Co chybí ??</a:t>
          </a:r>
          <a:endParaRPr lang="cs-CZ" b="1" dirty="0">
            <a:solidFill>
              <a:srgbClr val="FF0000"/>
            </a:solidFill>
          </a:endParaRPr>
        </a:p>
      </dgm:t>
    </dgm:pt>
    <dgm:pt modelId="{FFE443F2-1026-4003-9DC9-C32A66F01C04}" type="parTrans" cxnId="{A3B0A756-41AD-4EF2-8F08-55DAB7ACDD36}">
      <dgm:prSet/>
      <dgm:spPr/>
      <dgm:t>
        <a:bodyPr/>
        <a:lstStyle/>
        <a:p>
          <a:endParaRPr lang="cs-CZ"/>
        </a:p>
      </dgm:t>
    </dgm:pt>
    <dgm:pt modelId="{AA07DEA0-4895-4467-A7AC-04F2420BC538}" type="sibTrans" cxnId="{A3B0A756-41AD-4EF2-8F08-55DAB7ACDD36}">
      <dgm:prSet/>
      <dgm:spPr/>
      <dgm:t>
        <a:bodyPr/>
        <a:lstStyle/>
        <a:p>
          <a:endParaRPr lang="cs-CZ"/>
        </a:p>
      </dgm:t>
    </dgm:pt>
    <dgm:pt modelId="{A64AC816-CC19-4DC2-AF8F-02CDA2CEB8DA}">
      <dgm:prSet phldrT="[Text]"/>
      <dgm:spPr>
        <a:solidFill>
          <a:srgbClr val="FFC000"/>
        </a:solidFill>
      </dgm:spPr>
      <dgm:t>
        <a:bodyPr/>
        <a:lstStyle/>
        <a:p>
          <a:r>
            <a:rPr lang="cs-CZ" dirty="0" smtClean="0"/>
            <a:t>Úřady</a:t>
          </a:r>
          <a:endParaRPr lang="cs-CZ" dirty="0"/>
        </a:p>
      </dgm:t>
    </dgm:pt>
    <dgm:pt modelId="{3221E900-C2B5-4DE0-B50D-BDB596E0D4D1}" type="parTrans" cxnId="{6EB217C4-D407-4F55-A1B2-7FDA7B2B68D4}">
      <dgm:prSet/>
      <dgm:spPr/>
      <dgm:t>
        <a:bodyPr/>
        <a:lstStyle/>
        <a:p>
          <a:endParaRPr lang="cs-CZ"/>
        </a:p>
      </dgm:t>
    </dgm:pt>
    <dgm:pt modelId="{01831DCC-9B1D-46B0-91D6-26C093FAE50F}" type="sibTrans" cxnId="{6EB217C4-D407-4F55-A1B2-7FDA7B2B68D4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cs-CZ" sz="1500" dirty="0" smtClean="0"/>
            <a:t>Komunikace</a:t>
          </a:r>
        </a:p>
        <a:p>
          <a:r>
            <a:rPr lang="cs-CZ" sz="1500" dirty="0" smtClean="0"/>
            <a:t>Rady</a:t>
          </a:r>
        </a:p>
        <a:p>
          <a:r>
            <a:rPr lang="cs-CZ" sz="1500" dirty="0" smtClean="0"/>
            <a:t>návody</a:t>
          </a:r>
          <a:endParaRPr lang="cs-CZ" sz="1500" dirty="0"/>
        </a:p>
      </dgm:t>
    </dgm:pt>
    <dgm:pt modelId="{3F4841E0-9606-4F32-9166-C11536B40406}">
      <dgm:prSet phldrT="[Text]"/>
      <dgm:spPr/>
      <dgm:t>
        <a:bodyPr/>
        <a:lstStyle/>
        <a:p>
          <a:r>
            <a:rPr lang="cs-CZ" dirty="0" smtClean="0"/>
            <a:t>PnP, ošetřovné, Opatrovnictví</a:t>
          </a:r>
        </a:p>
        <a:p>
          <a:endParaRPr lang="cs-CZ" dirty="0"/>
        </a:p>
      </dgm:t>
    </dgm:pt>
    <dgm:pt modelId="{4021D4FA-CD0C-47DE-BBB9-3915F91FCC3E}" type="parTrans" cxnId="{5B111F7A-0479-4993-9E3E-08C7134F556A}">
      <dgm:prSet/>
      <dgm:spPr/>
      <dgm:t>
        <a:bodyPr/>
        <a:lstStyle/>
        <a:p>
          <a:endParaRPr lang="cs-CZ"/>
        </a:p>
      </dgm:t>
    </dgm:pt>
    <dgm:pt modelId="{560CAB17-1F1A-4976-98A2-D134034BB3CB}" type="sibTrans" cxnId="{5B111F7A-0479-4993-9E3E-08C7134F556A}">
      <dgm:prSet/>
      <dgm:spPr/>
      <dgm:t>
        <a:bodyPr/>
        <a:lstStyle/>
        <a:p>
          <a:endParaRPr lang="cs-CZ"/>
        </a:p>
      </dgm:t>
    </dgm:pt>
    <dgm:pt modelId="{2B1E08E3-CD93-49D6-B9C2-C9CBE5E090D4}" type="pres">
      <dgm:prSet presAssocID="{B19DCC3B-3B71-4F58-BA16-46063A54A555}" presName="Name0" presStyleCnt="0">
        <dgm:presLayoutVars>
          <dgm:chMax/>
          <dgm:chPref/>
          <dgm:dir/>
          <dgm:animLvl val="lvl"/>
        </dgm:presLayoutVars>
      </dgm:prSet>
      <dgm:spPr/>
    </dgm:pt>
    <dgm:pt modelId="{E6C4309F-703E-4283-ACFE-C2F0A03BAB46}" type="pres">
      <dgm:prSet presAssocID="{6E48C24B-DB88-4C93-BA3C-AF47BBF89812}" presName="composite" presStyleCnt="0"/>
      <dgm:spPr/>
    </dgm:pt>
    <dgm:pt modelId="{25F6E50B-8E9F-4EA2-B8CE-939BC3A97D13}" type="pres">
      <dgm:prSet presAssocID="{6E48C24B-DB88-4C93-BA3C-AF47BBF89812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06017D24-FE4F-491B-B779-3B6E3E9EBDEF}" type="pres">
      <dgm:prSet presAssocID="{6E48C24B-DB88-4C93-BA3C-AF47BBF89812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FF1E61-111A-48E9-8650-4E6BFF8E1245}" type="pres">
      <dgm:prSet presAssocID="{6E48C24B-DB88-4C93-BA3C-AF47BBF89812}" presName="BalanceSpacing" presStyleCnt="0"/>
      <dgm:spPr/>
    </dgm:pt>
    <dgm:pt modelId="{2E75B7ED-F92C-4D91-BCE2-2A6FC950A122}" type="pres">
      <dgm:prSet presAssocID="{6E48C24B-DB88-4C93-BA3C-AF47BBF89812}" presName="BalanceSpacing1" presStyleCnt="0"/>
      <dgm:spPr/>
    </dgm:pt>
    <dgm:pt modelId="{1CDEC314-507F-4AE2-97F8-A559B457D2A7}" type="pres">
      <dgm:prSet presAssocID="{4C3D4173-31E9-470A-B4ED-49196C164C90}" presName="Accent1Text" presStyleLbl="node1" presStyleIdx="1" presStyleCnt="6"/>
      <dgm:spPr/>
    </dgm:pt>
    <dgm:pt modelId="{D7956015-0B55-44B3-B7A0-A40A7398AE7B}" type="pres">
      <dgm:prSet presAssocID="{4C3D4173-31E9-470A-B4ED-49196C164C90}" presName="spaceBetweenRectangles" presStyleCnt="0"/>
      <dgm:spPr/>
    </dgm:pt>
    <dgm:pt modelId="{8A929B1C-6BF1-4F62-BDE3-F999A88502F2}" type="pres">
      <dgm:prSet presAssocID="{32B0DA04-E1F9-418A-BDBA-F166E126A320}" presName="composite" presStyleCnt="0"/>
      <dgm:spPr/>
    </dgm:pt>
    <dgm:pt modelId="{150E1B9F-26C1-4339-A29A-C07B2DC9ECD1}" type="pres">
      <dgm:prSet presAssocID="{32B0DA04-E1F9-418A-BDBA-F166E126A320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363E8B-1241-489E-BACF-7467E33A1B0E}" type="pres">
      <dgm:prSet presAssocID="{32B0DA04-E1F9-418A-BDBA-F166E126A320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E247873A-1D3F-48C9-AF04-BEC2E9E991AF}" type="pres">
      <dgm:prSet presAssocID="{32B0DA04-E1F9-418A-BDBA-F166E126A320}" presName="BalanceSpacing" presStyleCnt="0"/>
      <dgm:spPr/>
    </dgm:pt>
    <dgm:pt modelId="{3042ADF1-648F-424A-98FB-FF68E5F25936}" type="pres">
      <dgm:prSet presAssocID="{32B0DA04-E1F9-418A-BDBA-F166E126A320}" presName="BalanceSpacing1" presStyleCnt="0"/>
      <dgm:spPr/>
    </dgm:pt>
    <dgm:pt modelId="{610A7F47-4B3C-4D55-AC64-99548AE8E562}" type="pres">
      <dgm:prSet presAssocID="{F4528ADE-7CA0-4C4A-9265-AB195853073C}" presName="Accent1Text" presStyleLbl="node1" presStyleIdx="3" presStyleCnt="6"/>
      <dgm:spPr/>
    </dgm:pt>
    <dgm:pt modelId="{5E1274B7-36AD-4A1E-97FC-C1E77BC5A382}" type="pres">
      <dgm:prSet presAssocID="{F4528ADE-7CA0-4C4A-9265-AB195853073C}" presName="spaceBetweenRectangles" presStyleCnt="0"/>
      <dgm:spPr/>
    </dgm:pt>
    <dgm:pt modelId="{5A853C22-108E-489B-AC1D-974826C8B6C3}" type="pres">
      <dgm:prSet presAssocID="{A64AC816-CC19-4DC2-AF8F-02CDA2CEB8DA}" presName="composite" presStyleCnt="0"/>
      <dgm:spPr/>
    </dgm:pt>
    <dgm:pt modelId="{4560A864-C34B-412D-8367-909A011FF061}" type="pres">
      <dgm:prSet presAssocID="{A64AC816-CC19-4DC2-AF8F-02CDA2CEB8DA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0C9949E0-D5BE-4DF6-9EED-6829ACA0EE81}" type="pres">
      <dgm:prSet presAssocID="{A64AC816-CC19-4DC2-AF8F-02CDA2CEB8DA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F997DF97-5F09-444F-AD60-F44B03172010}" type="pres">
      <dgm:prSet presAssocID="{A64AC816-CC19-4DC2-AF8F-02CDA2CEB8DA}" presName="BalanceSpacing" presStyleCnt="0"/>
      <dgm:spPr/>
    </dgm:pt>
    <dgm:pt modelId="{7252E3CA-07F7-4317-BC22-6A28402E39FF}" type="pres">
      <dgm:prSet presAssocID="{A64AC816-CC19-4DC2-AF8F-02CDA2CEB8DA}" presName="BalanceSpacing1" presStyleCnt="0"/>
      <dgm:spPr/>
    </dgm:pt>
    <dgm:pt modelId="{8DAEFF5F-F1C4-4E75-BD6A-A37725FFED75}" type="pres">
      <dgm:prSet presAssocID="{01831DCC-9B1D-46B0-91D6-26C093FAE50F}" presName="Accent1Text" presStyleLbl="node1" presStyleIdx="5" presStyleCnt="6"/>
      <dgm:spPr/>
      <dgm:t>
        <a:bodyPr/>
        <a:lstStyle/>
        <a:p>
          <a:endParaRPr lang="cs-CZ"/>
        </a:p>
      </dgm:t>
    </dgm:pt>
  </dgm:ptLst>
  <dgm:cxnLst>
    <dgm:cxn modelId="{681C3891-97A6-4890-BE4E-909BDF22287F}" srcId="{B19DCC3B-3B71-4F58-BA16-46063A54A555}" destId="{6E48C24B-DB88-4C93-BA3C-AF47BBF89812}" srcOrd="0" destOrd="0" parTransId="{1A877AEE-A0EE-4BED-893A-0FE422FA69D6}" sibTransId="{4C3D4173-31E9-470A-B4ED-49196C164C90}"/>
    <dgm:cxn modelId="{0079A53E-D2EA-432D-BD83-B70F1CF000BE}" type="presOf" srcId="{01831DCC-9B1D-46B0-91D6-26C093FAE50F}" destId="{8DAEFF5F-F1C4-4E75-BD6A-A37725FFED75}" srcOrd="0" destOrd="0" presId="urn:microsoft.com/office/officeart/2008/layout/AlternatingHexagons"/>
    <dgm:cxn modelId="{5B111F7A-0479-4993-9E3E-08C7134F556A}" srcId="{A64AC816-CC19-4DC2-AF8F-02CDA2CEB8DA}" destId="{3F4841E0-9606-4F32-9166-C11536B40406}" srcOrd="0" destOrd="0" parTransId="{4021D4FA-CD0C-47DE-BBB9-3915F91FCC3E}" sibTransId="{560CAB17-1F1A-4976-98A2-D134034BB3CB}"/>
    <dgm:cxn modelId="{A9EF8D4E-5C4B-4424-8660-FE38E055ACED}" type="presOf" srcId="{B7CD6185-04E0-4984-A45E-8ACE8F330555}" destId="{8A363E8B-1241-489E-BACF-7467E33A1B0E}" srcOrd="0" destOrd="0" presId="urn:microsoft.com/office/officeart/2008/layout/AlternatingHexagons"/>
    <dgm:cxn modelId="{596FDDF5-1DE6-439A-B769-712A94E1DA56}" type="presOf" srcId="{3F4841E0-9606-4F32-9166-C11536B40406}" destId="{0C9949E0-D5BE-4DF6-9EED-6829ACA0EE81}" srcOrd="0" destOrd="0" presId="urn:microsoft.com/office/officeart/2008/layout/AlternatingHexagons"/>
    <dgm:cxn modelId="{A3B0A756-41AD-4EF2-8F08-55DAB7ACDD36}" srcId="{32B0DA04-E1F9-418A-BDBA-F166E126A320}" destId="{B7CD6185-04E0-4984-A45E-8ACE8F330555}" srcOrd="0" destOrd="0" parTransId="{FFE443F2-1026-4003-9DC9-C32A66F01C04}" sibTransId="{AA07DEA0-4895-4467-A7AC-04F2420BC538}"/>
    <dgm:cxn modelId="{013B5859-7186-4592-8EF4-F9DA4CBE8001}" type="presOf" srcId="{A64AC816-CC19-4DC2-AF8F-02CDA2CEB8DA}" destId="{4560A864-C34B-412D-8367-909A011FF061}" srcOrd="0" destOrd="0" presId="urn:microsoft.com/office/officeart/2008/layout/AlternatingHexagons"/>
    <dgm:cxn modelId="{F300BADF-AA77-4CBA-96A7-9F539BCE2930}" srcId="{6E48C24B-DB88-4C93-BA3C-AF47BBF89812}" destId="{671F2D64-150D-4099-B75F-0D0E0D65990F}" srcOrd="0" destOrd="0" parTransId="{0F877CEA-F221-422F-A2C7-9A2CD589A383}" sibTransId="{B349CCDA-95A8-4EC1-84DD-D80EEAF2388F}"/>
    <dgm:cxn modelId="{AB0B33C1-A91B-45E1-AA4A-72E3749E93CE}" srcId="{B19DCC3B-3B71-4F58-BA16-46063A54A555}" destId="{32B0DA04-E1F9-418A-BDBA-F166E126A320}" srcOrd="1" destOrd="0" parTransId="{B1FAF0FA-51A2-4DBF-91C8-87EF42F0A451}" sibTransId="{F4528ADE-7CA0-4C4A-9265-AB195853073C}"/>
    <dgm:cxn modelId="{03C2CBBA-16E2-4D2C-A395-95E5BF210BFA}" type="presOf" srcId="{671F2D64-150D-4099-B75F-0D0E0D65990F}" destId="{06017D24-FE4F-491B-B779-3B6E3E9EBDEF}" srcOrd="0" destOrd="0" presId="urn:microsoft.com/office/officeart/2008/layout/AlternatingHexagons"/>
    <dgm:cxn modelId="{7358A9BF-8D04-4F6B-B561-34CDE59BF9C4}" type="presOf" srcId="{B19DCC3B-3B71-4F58-BA16-46063A54A555}" destId="{2B1E08E3-CD93-49D6-B9C2-C9CBE5E090D4}" srcOrd="0" destOrd="0" presId="urn:microsoft.com/office/officeart/2008/layout/AlternatingHexagons"/>
    <dgm:cxn modelId="{5AAF1B5D-5CEB-405E-B95C-39F7567A51A3}" type="presOf" srcId="{6E48C24B-DB88-4C93-BA3C-AF47BBF89812}" destId="{25F6E50B-8E9F-4EA2-B8CE-939BC3A97D13}" srcOrd="0" destOrd="0" presId="urn:microsoft.com/office/officeart/2008/layout/AlternatingHexagons"/>
    <dgm:cxn modelId="{6EB217C4-D407-4F55-A1B2-7FDA7B2B68D4}" srcId="{B19DCC3B-3B71-4F58-BA16-46063A54A555}" destId="{A64AC816-CC19-4DC2-AF8F-02CDA2CEB8DA}" srcOrd="2" destOrd="0" parTransId="{3221E900-C2B5-4DE0-B50D-BDB596E0D4D1}" sibTransId="{01831DCC-9B1D-46B0-91D6-26C093FAE50F}"/>
    <dgm:cxn modelId="{3E8A30F3-E4A2-44A5-B88A-FFDD953B5C80}" type="presOf" srcId="{4C3D4173-31E9-470A-B4ED-49196C164C90}" destId="{1CDEC314-507F-4AE2-97F8-A559B457D2A7}" srcOrd="0" destOrd="0" presId="urn:microsoft.com/office/officeart/2008/layout/AlternatingHexagons"/>
    <dgm:cxn modelId="{CAE3EF41-50C4-4113-B6E7-3AE6298883F8}" type="presOf" srcId="{32B0DA04-E1F9-418A-BDBA-F166E126A320}" destId="{150E1B9F-26C1-4339-A29A-C07B2DC9ECD1}" srcOrd="0" destOrd="0" presId="urn:microsoft.com/office/officeart/2008/layout/AlternatingHexagons"/>
    <dgm:cxn modelId="{E5EC6436-6B4D-49E1-A043-724C1AC99E77}" type="presOf" srcId="{F4528ADE-7CA0-4C4A-9265-AB195853073C}" destId="{610A7F47-4B3C-4D55-AC64-99548AE8E562}" srcOrd="0" destOrd="0" presId="urn:microsoft.com/office/officeart/2008/layout/AlternatingHexagons"/>
    <dgm:cxn modelId="{617A1B4A-0014-478A-AAA8-5F08F04374DF}" type="presParOf" srcId="{2B1E08E3-CD93-49D6-B9C2-C9CBE5E090D4}" destId="{E6C4309F-703E-4283-ACFE-C2F0A03BAB46}" srcOrd="0" destOrd="0" presId="urn:microsoft.com/office/officeart/2008/layout/AlternatingHexagons"/>
    <dgm:cxn modelId="{0E9DF2D5-F278-4EAA-B460-75CAF076795B}" type="presParOf" srcId="{E6C4309F-703E-4283-ACFE-C2F0A03BAB46}" destId="{25F6E50B-8E9F-4EA2-B8CE-939BC3A97D13}" srcOrd="0" destOrd="0" presId="urn:microsoft.com/office/officeart/2008/layout/AlternatingHexagons"/>
    <dgm:cxn modelId="{CC8B8370-4663-44AE-9642-253D88D76DDA}" type="presParOf" srcId="{E6C4309F-703E-4283-ACFE-C2F0A03BAB46}" destId="{06017D24-FE4F-491B-B779-3B6E3E9EBDEF}" srcOrd="1" destOrd="0" presId="urn:microsoft.com/office/officeart/2008/layout/AlternatingHexagons"/>
    <dgm:cxn modelId="{124CEA52-C4F0-4DB5-B98A-8A5A97AFA97F}" type="presParOf" srcId="{E6C4309F-703E-4283-ACFE-C2F0A03BAB46}" destId="{0CFF1E61-111A-48E9-8650-4E6BFF8E1245}" srcOrd="2" destOrd="0" presId="urn:microsoft.com/office/officeart/2008/layout/AlternatingHexagons"/>
    <dgm:cxn modelId="{B2218E54-F8FF-41BD-BB52-1A8BD7259F15}" type="presParOf" srcId="{E6C4309F-703E-4283-ACFE-C2F0A03BAB46}" destId="{2E75B7ED-F92C-4D91-BCE2-2A6FC950A122}" srcOrd="3" destOrd="0" presId="urn:microsoft.com/office/officeart/2008/layout/AlternatingHexagons"/>
    <dgm:cxn modelId="{494947C6-53FC-4B17-BAB7-87ADC6F2B351}" type="presParOf" srcId="{E6C4309F-703E-4283-ACFE-C2F0A03BAB46}" destId="{1CDEC314-507F-4AE2-97F8-A559B457D2A7}" srcOrd="4" destOrd="0" presId="urn:microsoft.com/office/officeart/2008/layout/AlternatingHexagons"/>
    <dgm:cxn modelId="{49DEE893-B5E0-4EEC-904B-FE43A2667306}" type="presParOf" srcId="{2B1E08E3-CD93-49D6-B9C2-C9CBE5E090D4}" destId="{D7956015-0B55-44B3-B7A0-A40A7398AE7B}" srcOrd="1" destOrd="0" presId="urn:microsoft.com/office/officeart/2008/layout/AlternatingHexagons"/>
    <dgm:cxn modelId="{E8BD4047-15BA-4E4F-9D6A-074A60B5EA5D}" type="presParOf" srcId="{2B1E08E3-CD93-49D6-B9C2-C9CBE5E090D4}" destId="{8A929B1C-6BF1-4F62-BDE3-F999A88502F2}" srcOrd="2" destOrd="0" presId="urn:microsoft.com/office/officeart/2008/layout/AlternatingHexagons"/>
    <dgm:cxn modelId="{982652AF-9AEA-4B9F-8294-1C82A86DFE82}" type="presParOf" srcId="{8A929B1C-6BF1-4F62-BDE3-F999A88502F2}" destId="{150E1B9F-26C1-4339-A29A-C07B2DC9ECD1}" srcOrd="0" destOrd="0" presId="urn:microsoft.com/office/officeart/2008/layout/AlternatingHexagons"/>
    <dgm:cxn modelId="{FA45E808-D264-4672-B7DA-825DCD35E26F}" type="presParOf" srcId="{8A929B1C-6BF1-4F62-BDE3-F999A88502F2}" destId="{8A363E8B-1241-489E-BACF-7467E33A1B0E}" srcOrd="1" destOrd="0" presId="urn:microsoft.com/office/officeart/2008/layout/AlternatingHexagons"/>
    <dgm:cxn modelId="{075FB0F5-4571-4185-90D2-C34DC81C76F3}" type="presParOf" srcId="{8A929B1C-6BF1-4F62-BDE3-F999A88502F2}" destId="{E247873A-1D3F-48C9-AF04-BEC2E9E991AF}" srcOrd="2" destOrd="0" presId="urn:microsoft.com/office/officeart/2008/layout/AlternatingHexagons"/>
    <dgm:cxn modelId="{36E0C43D-BDA7-4920-A2EB-93F30136B4F9}" type="presParOf" srcId="{8A929B1C-6BF1-4F62-BDE3-F999A88502F2}" destId="{3042ADF1-648F-424A-98FB-FF68E5F25936}" srcOrd="3" destOrd="0" presId="urn:microsoft.com/office/officeart/2008/layout/AlternatingHexagons"/>
    <dgm:cxn modelId="{A6921181-B75B-4BBE-B570-90DD56B36636}" type="presParOf" srcId="{8A929B1C-6BF1-4F62-BDE3-F999A88502F2}" destId="{610A7F47-4B3C-4D55-AC64-99548AE8E562}" srcOrd="4" destOrd="0" presId="urn:microsoft.com/office/officeart/2008/layout/AlternatingHexagons"/>
    <dgm:cxn modelId="{8567FF0E-FDC3-44BA-B2DC-7DFCE6142ED5}" type="presParOf" srcId="{2B1E08E3-CD93-49D6-B9C2-C9CBE5E090D4}" destId="{5E1274B7-36AD-4A1E-97FC-C1E77BC5A382}" srcOrd="3" destOrd="0" presId="urn:microsoft.com/office/officeart/2008/layout/AlternatingHexagons"/>
    <dgm:cxn modelId="{88436115-038E-4E84-96B1-1155A78222B9}" type="presParOf" srcId="{2B1E08E3-CD93-49D6-B9C2-C9CBE5E090D4}" destId="{5A853C22-108E-489B-AC1D-974826C8B6C3}" srcOrd="4" destOrd="0" presId="urn:microsoft.com/office/officeart/2008/layout/AlternatingHexagons"/>
    <dgm:cxn modelId="{8429D4B5-C785-4F16-9090-72ADCC3E3E5A}" type="presParOf" srcId="{5A853C22-108E-489B-AC1D-974826C8B6C3}" destId="{4560A864-C34B-412D-8367-909A011FF061}" srcOrd="0" destOrd="0" presId="urn:microsoft.com/office/officeart/2008/layout/AlternatingHexagons"/>
    <dgm:cxn modelId="{095B7259-4205-43E1-945A-9883884F54D3}" type="presParOf" srcId="{5A853C22-108E-489B-AC1D-974826C8B6C3}" destId="{0C9949E0-D5BE-4DF6-9EED-6829ACA0EE81}" srcOrd="1" destOrd="0" presId="urn:microsoft.com/office/officeart/2008/layout/AlternatingHexagons"/>
    <dgm:cxn modelId="{6B95D399-EF7A-4FA8-9AA5-FF6ECF66A1E0}" type="presParOf" srcId="{5A853C22-108E-489B-AC1D-974826C8B6C3}" destId="{F997DF97-5F09-444F-AD60-F44B03172010}" srcOrd="2" destOrd="0" presId="urn:microsoft.com/office/officeart/2008/layout/AlternatingHexagons"/>
    <dgm:cxn modelId="{14283939-DEA8-474F-8541-A31767D7DBCC}" type="presParOf" srcId="{5A853C22-108E-489B-AC1D-974826C8B6C3}" destId="{7252E3CA-07F7-4317-BC22-6A28402E39FF}" srcOrd="3" destOrd="0" presId="urn:microsoft.com/office/officeart/2008/layout/AlternatingHexagons"/>
    <dgm:cxn modelId="{BCA857DE-F309-4246-84E9-F3E6F195EE32}" type="presParOf" srcId="{5A853C22-108E-489B-AC1D-974826C8B6C3}" destId="{8DAEFF5F-F1C4-4E75-BD6A-A37725FFED7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33C984-5E17-4884-B97C-12972E784A6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701E2C8-E883-4102-A0A4-2D9646999193}">
      <dgm:prSet phldrT="[Text]" custT="1"/>
      <dgm:spPr>
        <a:solidFill>
          <a:srgbClr val="00B050"/>
        </a:soli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cs-CZ" sz="1400" dirty="0" smtClean="0"/>
            <a:t>Komplexní typ péče</a:t>
          </a:r>
          <a:endParaRPr lang="cs-CZ" sz="1400" dirty="0"/>
        </a:p>
      </dgm:t>
    </dgm:pt>
    <dgm:pt modelId="{E028D76D-D5DE-452A-8458-C2D1D5572F3C}" type="parTrans" cxnId="{ABCDB0F6-F5A5-446C-B0A2-858BAC9A1447}">
      <dgm:prSet/>
      <dgm:spPr/>
      <dgm:t>
        <a:bodyPr/>
        <a:lstStyle/>
        <a:p>
          <a:endParaRPr lang="cs-CZ"/>
        </a:p>
      </dgm:t>
    </dgm:pt>
    <dgm:pt modelId="{4484BE5E-F94C-423E-B8A5-2677FA5F9EA6}" type="sibTrans" cxnId="{ABCDB0F6-F5A5-446C-B0A2-858BAC9A1447}">
      <dgm:prSet/>
      <dgm:spPr/>
      <dgm:t>
        <a:bodyPr/>
        <a:lstStyle/>
        <a:p>
          <a:endParaRPr lang="cs-CZ"/>
        </a:p>
      </dgm:t>
    </dgm:pt>
    <dgm:pt modelId="{23B9DFCC-3FD3-4068-B054-C645339F97BE}">
      <dgm:prSet phldrT="[Text]" custT="1"/>
      <dgm:spPr>
        <a:solidFill>
          <a:srgbClr val="00B050"/>
        </a:soli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cs-CZ" sz="1400" dirty="0" smtClean="0"/>
            <a:t>Doprovázení rodiny</a:t>
          </a:r>
          <a:endParaRPr lang="cs-CZ" sz="1400" dirty="0"/>
        </a:p>
      </dgm:t>
    </dgm:pt>
    <dgm:pt modelId="{AC751264-8D0C-4BA3-A4B4-2B53BFD5A99B}" type="parTrans" cxnId="{40DFC71D-3E74-4DBC-8DE6-DBB250899D16}">
      <dgm:prSet/>
      <dgm:spPr/>
      <dgm:t>
        <a:bodyPr/>
        <a:lstStyle/>
        <a:p>
          <a:endParaRPr lang="cs-CZ"/>
        </a:p>
      </dgm:t>
    </dgm:pt>
    <dgm:pt modelId="{BF0F1CD2-9216-4256-864D-242A50FD4F8B}" type="sibTrans" cxnId="{40DFC71D-3E74-4DBC-8DE6-DBB250899D16}">
      <dgm:prSet/>
      <dgm:spPr/>
      <dgm:t>
        <a:bodyPr/>
        <a:lstStyle/>
        <a:p>
          <a:endParaRPr lang="cs-CZ"/>
        </a:p>
      </dgm:t>
    </dgm:pt>
    <dgm:pt modelId="{71D504DC-0FC4-481D-8284-DB459B0AE789}">
      <dgm:prSet phldrT="[Text]" custT="1"/>
      <dgm:spPr>
        <a:solidFill>
          <a:srgbClr val="00B050"/>
        </a:soli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cs-CZ" sz="1400" dirty="0" smtClean="0"/>
            <a:t>Vlídné prostředí zařízení</a:t>
          </a:r>
          <a:endParaRPr lang="cs-CZ" sz="1400" dirty="0"/>
        </a:p>
      </dgm:t>
    </dgm:pt>
    <dgm:pt modelId="{65C38F59-9354-4F36-99EB-EBDD788C3353}" type="parTrans" cxnId="{7ED25FF7-2ADE-404C-A52D-71928B383AEA}">
      <dgm:prSet/>
      <dgm:spPr/>
      <dgm:t>
        <a:bodyPr/>
        <a:lstStyle/>
        <a:p>
          <a:endParaRPr lang="cs-CZ"/>
        </a:p>
      </dgm:t>
    </dgm:pt>
    <dgm:pt modelId="{E129D470-00D2-4270-A74F-21BA009E1B41}" type="sibTrans" cxnId="{7ED25FF7-2ADE-404C-A52D-71928B383AEA}">
      <dgm:prSet/>
      <dgm:spPr/>
      <dgm:t>
        <a:bodyPr/>
        <a:lstStyle/>
        <a:p>
          <a:endParaRPr lang="cs-CZ"/>
        </a:p>
      </dgm:t>
    </dgm:pt>
    <dgm:pt modelId="{17287225-3860-478F-942A-EEDD98A92CE3}">
      <dgm:prSet phldrT="[Text]" custT="1"/>
      <dgm:spPr>
        <a:solidFill>
          <a:srgbClr val="00B050"/>
        </a:soli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cs-CZ" sz="1400" dirty="0" smtClean="0"/>
            <a:t>Multi</a:t>
          </a:r>
        </a:p>
        <a:p>
          <a:r>
            <a:rPr lang="cs-CZ" sz="1400" dirty="0" smtClean="0"/>
            <a:t>disciplinární tým</a:t>
          </a:r>
          <a:endParaRPr lang="cs-CZ" sz="1400" dirty="0"/>
        </a:p>
      </dgm:t>
    </dgm:pt>
    <dgm:pt modelId="{19AB7D8D-C76C-415E-8D51-1E6A6EF44860}" type="parTrans" cxnId="{17CA9796-F0F5-4505-9110-D36DC8147DE8}">
      <dgm:prSet/>
      <dgm:spPr/>
      <dgm:t>
        <a:bodyPr/>
        <a:lstStyle/>
        <a:p>
          <a:endParaRPr lang="cs-CZ"/>
        </a:p>
      </dgm:t>
    </dgm:pt>
    <dgm:pt modelId="{27E86E0B-4E6D-44B2-9336-4F52C228AE53}" type="sibTrans" cxnId="{17CA9796-F0F5-4505-9110-D36DC8147DE8}">
      <dgm:prSet/>
      <dgm:spPr/>
      <dgm:t>
        <a:bodyPr/>
        <a:lstStyle/>
        <a:p>
          <a:endParaRPr lang="cs-CZ"/>
        </a:p>
      </dgm:t>
    </dgm:pt>
    <dgm:pt modelId="{5D79AE54-CDAA-4A66-B92A-62EA2BA8BB43}">
      <dgm:prSet phldrT="[Text]" custT="1"/>
      <dgm:spPr>
        <a:solidFill>
          <a:srgbClr val="00B050"/>
        </a:soli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cs-CZ" sz="1400" dirty="0" smtClean="0"/>
            <a:t>Úmrtí,  truchlení</a:t>
          </a:r>
          <a:endParaRPr lang="cs-CZ" sz="1400" dirty="0"/>
        </a:p>
      </dgm:t>
    </dgm:pt>
    <dgm:pt modelId="{2A7B6704-F700-4C68-9F98-E3A8208BA109}" type="parTrans" cxnId="{5D857F1A-FDA8-442A-A064-7C7CE2BFF8DC}">
      <dgm:prSet/>
      <dgm:spPr/>
      <dgm:t>
        <a:bodyPr/>
        <a:lstStyle/>
        <a:p>
          <a:endParaRPr lang="cs-CZ"/>
        </a:p>
      </dgm:t>
    </dgm:pt>
    <dgm:pt modelId="{39D9E63A-C246-436A-A670-25015D52BD91}" type="sibTrans" cxnId="{5D857F1A-FDA8-442A-A064-7C7CE2BFF8DC}">
      <dgm:prSet/>
      <dgm:spPr/>
      <dgm:t>
        <a:bodyPr/>
        <a:lstStyle/>
        <a:p>
          <a:endParaRPr lang="cs-CZ"/>
        </a:p>
      </dgm:t>
    </dgm:pt>
    <dgm:pt modelId="{64D1ED8E-7529-4E6C-B707-05E7BBF5B219}" type="pres">
      <dgm:prSet presAssocID="{3C33C984-5E17-4884-B97C-12972E784A65}" presName="cycle" presStyleCnt="0">
        <dgm:presLayoutVars>
          <dgm:dir/>
          <dgm:resizeHandles val="exact"/>
        </dgm:presLayoutVars>
      </dgm:prSet>
      <dgm:spPr/>
    </dgm:pt>
    <dgm:pt modelId="{ABDA836A-ACA1-4B27-AFF1-3F89827AD903}" type="pres">
      <dgm:prSet presAssocID="{2701E2C8-E883-4102-A0A4-2D9646999193}" presName="node" presStyleLbl="node1" presStyleIdx="0" presStyleCnt="5">
        <dgm:presLayoutVars>
          <dgm:bulletEnabled val="1"/>
        </dgm:presLayoutVars>
      </dgm:prSet>
      <dgm:spPr/>
    </dgm:pt>
    <dgm:pt modelId="{F4D3DD3A-A951-4913-985C-F0FAE8D55085}" type="pres">
      <dgm:prSet presAssocID="{4484BE5E-F94C-423E-B8A5-2677FA5F9EA6}" presName="sibTrans" presStyleLbl="sibTrans2D1" presStyleIdx="0" presStyleCnt="5"/>
      <dgm:spPr/>
    </dgm:pt>
    <dgm:pt modelId="{CCE97A70-03E0-4F67-B012-A0A623CDF6D9}" type="pres">
      <dgm:prSet presAssocID="{4484BE5E-F94C-423E-B8A5-2677FA5F9EA6}" presName="connectorText" presStyleLbl="sibTrans2D1" presStyleIdx="0" presStyleCnt="5"/>
      <dgm:spPr/>
    </dgm:pt>
    <dgm:pt modelId="{C4022FBB-3037-4687-9EB5-AA9AD9020E59}" type="pres">
      <dgm:prSet presAssocID="{23B9DFCC-3FD3-4068-B054-C645339F97BE}" presName="node" presStyleLbl="node1" presStyleIdx="1" presStyleCnt="5">
        <dgm:presLayoutVars>
          <dgm:bulletEnabled val="1"/>
        </dgm:presLayoutVars>
      </dgm:prSet>
      <dgm:spPr/>
    </dgm:pt>
    <dgm:pt modelId="{280A8DD2-FC1A-4BF3-AB5D-10977B2CD1A6}" type="pres">
      <dgm:prSet presAssocID="{BF0F1CD2-9216-4256-864D-242A50FD4F8B}" presName="sibTrans" presStyleLbl="sibTrans2D1" presStyleIdx="1" presStyleCnt="5"/>
      <dgm:spPr/>
    </dgm:pt>
    <dgm:pt modelId="{E65BDCFE-5C10-4DC3-9638-8E89D0CCEDBD}" type="pres">
      <dgm:prSet presAssocID="{BF0F1CD2-9216-4256-864D-242A50FD4F8B}" presName="connectorText" presStyleLbl="sibTrans2D1" presStyleIdx="1" presStyleCnt="5"/>
      <dgm:spPr/>
    </dgm:pt>
    <dgm:pt modelId="{31788CAC-7E56-4B65-BCE4-24C3A3CE68D3}" type="pres">
      <dgm:prSet presAssocID="{71D504DC-0FC4-481D-8284-DB459B0AE789}" presName="node" presStyleLbl="node1" presStyleIdx="2" presStyleCnt="5">
        <dgm:presLayoutVars>
          <dgm:bulletEnabled val="1"/>
        </dgm:presLayoutVars>
      </dgm:prSet>
      <dgm:spPr/>
    </dgm:pt>
    <dgm:pt modelId="{011E4645-D786-4EB6-AE12-1A6811A2D620}" type="pres">
      <dgm:prSet presAssocID="{E129D470-00D2-4270-A74F-21BA009E1B41}" presName="sibTrans" presStyleLbl="sibTrans2D1" presStyleIdx="2" presStyleCnt="5"/>
      <dgm:spPr/>
    </dgm:pt>
    <dgm:pt modelId="{17C8DE21-5BFA-4CA8-BA94-EA74E6BD961C}" type="pres">
      <dgm:prSet presAssocID="{E129D470-00D2-4270-A74F-21BA009E1B41}" presName="connectorText" presStyleLbl="sibTrans2D1" presStyleIdx="2" presStyleCnt="5"/>
      <dgm:spPr/>
    </dgm:pt>
    <dgm:pt modelId="{B464A78D-C948-436A-9D02-D86A77877974}" type="pres">
      <dgm:prSet presAssocID="{17287225-3860-478F-942A-EEDD98A92CE3}" presName="node" presStyleLbl="node1" presStyleIdx="3" presStyleCnt="5">
        <dgm:presLayoutVars>
          <dgm:bulletEnabled val="1"/>
        </dgm:presLayoutVars>
      </dgm:prSet>
      <dgm:spPr/>
    </dgm:pt>
    <dgm:pt modelId="{173AA9DA-732D-4624-BC13-54D4D7263E9A}" type="pres">
      <dgm:prSet presAssocID="{27E86E0B-4E6D-44B2-9336-4F52C228AE53}" presName="sibTrans" presStyleLbl="sibTrans2D1" presStyleIdx="3" presStyleCnt="5"/>
      <dgm:spPr/>
    </dgm:pt>
    <dgm:pt modelId="{DA245FAA-44CA-4840-9F95-E52721A53BED}" type="pres">
      <dgm:prSet presAssocID="{27E86E0B-4E6D-44B2-9336-4F52C228AE53}" presName="connectorText" presStyleLbl="sibTrans2D1" presStyleIdx="3" presStyleCnt="5"/>
      <dgm:spPr/>
    </dgm:pt>
    <dgm:pt modelId="{80336DA4-DB12-4D24-ADB4-642EDC746B8F}" type="pres">
      <dgm:prSet presAssocID="{5D79AE54-CDAA-4A66-B92A-62EA2BA8BB4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B1C895-6F80-49E1-A55D-6CFC050D67E7}" type="pres">
      <dgm:prSet presAssocID="{39D9E63A-C246-436A-A670-25015D52BD91}" presName="sibTrans" presStyleLbl="sibTrans2D1" presStyleIdx="4" presStyleCnt="5"/>
      <dgm:spPr/>
    </dgm:pt>
    <dgm:pt modelId="{19D60B5F-11DD-473D-BBAB-ABB1D4072100}" type="pres">
      <dgm:prSet presAssocID="{39D9E63A-C246-436A-A670-25015D52BD91}" presName="connectorText" presStyleLbl="sibTrans2D1" presStyleIdx="4" presStyleCnt="5"/>
      <dgm:spPr/>
    </dgm:pt>
  </dgm:ptLst>
  <dgm:cxnLst>
    <dgm:cxn modelId="{F543D6E5-6C1E-4086-8F50-20DD2F8CF489}" type="presOf" srcId="{4484BE5E-F94C-423E-B8A5-2677FA5F9EA6}" destId="{CCE97A70-03E0-4F67-B012-A0A623CDF6D9}" srcOrd="1" destOrd="0" presId="urn:microsoft.com/office/officeart/2005/8/layout/cycle2"/>
    <dgm:cxn modelId="{6E4110E3-3BA9-46F7-B8F2-B0677DFE69AB}" type="presOf" srcId="{27E86E0B-4E6D-44B2-9336-4F52C228AE53}" destId="{DA245FAA-44CA-4840-9F95-E52721A53BED}" srcOrd="1" destOrd="0" presId="urn:microsoft.com/office/officeart/2005/8/layout/cycle2"/>
    <dgm:cxn modelId="{87288D85-D889-4CBF-AE38-D1AC08F62CB6}" type="presOf" srcId="{23B9DFCC-3FD3-4068-B054-C645339F97BE}" destId="{C4022FBB-3037-4687-9EB5-AA9AD9020E59}" srcOrd="0" destOrd="0" presId="urn:microsoft.com/office/officeart/2005/8/layout/cycle2"/>
    <dgm:cxn modelId="{FC116A95-6300-4B55-AA06-1B54FE594E4F}" type="presOf" srcId="{17287225-3860-478F-942A-EEDD98A92CE3}" destId="{B464A78D-C948-436A-9D02-D86A77877974}" srcOrd="0" destOrd="0" presId="urn:microsoft.com/office/officeart/2005/8/layout/cycle2"/>
    <dgm:cxn modelId="{40DFC71D-3E74-4DBC-8DE6-DBB250899D16}" srcId="{3C33C984-5E17-4884-B97C-12972E784A65}" destId="{23B9DFCC-3FD3-4068-B054-C645339F97BE}" srcOrd="1" destOrd="0" parTransId="{AC751264-8D0C-4BA3-A4B4-2B53BFD5A99B}" sibTransId="{BF0F1CD2-9216-4256-864D-242A50FD4F8B}"/>
    <dgm:cxn modelId="{8DA3B39E-B03F-43FA-B8FC-C7BCF4FA66F1}" type="presOf" srcId="{5D79AE54-CDAA-4A66-B92A-62EA2BA8BB43}" destId="{80336DA4-DB12-4D24-ADB4-642EDC746B8F}" srcOrd="0" destOrd="0" presId="urn:microsoft.com/office/officeart/2005/8/layout/cycle2"/>
    <dgm:cxn modelId="{CA4EB4AC-34F3-44A7-9F8A-A615813F5526}" type="presOf" srcId="{BF0F1CD2-9216-4256-864D-242A50FD4F8B}" destId="{280A8DD2-FC1A-4BF3-AB5D-10977B2CD1A6}" srcOrd="0" destOrd="0" presId="urn:microsoft.com/office/officeart/2005/8/layout/cycle2"/>
    <dgm:cxn modelId="{729A8514-48E6-4481-857C-1A7ED51A10EA}" type="presOf" srcId="{27E86E0B-4E6D-44B2-9336-4F52C228AE53}" destId="{173AA9DA-732D-4624-BC13-54D4D7263E9A}" srcOrd="0" destOrd="0" presId="urn:microsoft.com/office/officeart/2005/8/layout/cycle2"/>
    <dgm:cxn modelId="{7ED25FF7-2ADE-404C-A52D-71928B383AEA}" srcId="{3C33C984-5E17-4884-B97C-12972E784A65}" destId="{71D504DC-0FC4-481D-8284-DB459B0AE789}" srcOrd="2" destOrd="0" parTransId="{65C38F59-9354-4F36-99EB-EBDD788C3353}" sibTransId="{E129D470-00D2-4270-A74F-21BA009E1B41}"/>
    <dgm:cxn modelId="{3614648D-5157-4942-8A14-BAB436BF3040}" type="presOf" srcId="{39D9E63A-C246-436A-A670-25015D52BD91}" destId="{19D60B5F-11DD-473D-BBAB-ABB1D4072100}" srcOrd="1" destOrd="0" presId="urn:microsoft.com/office/officeart/2005/8/layout/cycle2"/>
    <dgm:cxn modelId="{45C1A935-2C48-4484-841B-AC1D85264ED9}" type="presOf" srcId="{3C33C984-5E17-4884-B97C-12972E784A65}" destId="{64D1ED8E-7529-4E6C-B707-05E7BBF5B219}" srcOrd="0" destOrd="0" presId="urn:microsoft.com/office/officeart/2005/8/layout/cycle2"/>
    <dgm:cxn modelId="{B40985BD-2774-4475-B5F7-EA1600D3E4B2}" type="presOf" srcId="{BF0F1CD2-9216-4256-864D-242A50FD4F8B}" destId="{E65BDCFE-5C10-4DC3-9638-8E89D0CCEDBD}" srcOrd="1" destOrd="0" presId="urn:microsoft.com/office/officeart/2005/8/layout/cycle2"/>
    <dgm:cxn modelId="{A81A049A-C1D1-45B0-B376-2E19347A2B50}" type="presOf" srcId="{71D504DC-0FC4-481D-8284-DB459B0AE789}" destId="{31788CAC-7E56-4B65-BCE4-24C3A3CE68D3}" srcOrd="0" destOrd="0" presId="urn:microsoft.com/office/officeart/2005/8/layout/cycle2"/>
    <dgm:cxn modelId="{5D857F1A-FDA8-442A-A064-7C7CE2BFF8DC}" srcId="{3C33C984-5E17-4884-B97C-12972E784A65}" destId="{5D79AE54-CDAA-4A66-B92A-62EA2BA8BB43}" srcOrd="4" destOrd="0" parTransId="{2A7B6704-F700-4C68-9F98-E3A8208BA109}" sibTransId="{39D9E63A-C246-436A-A670-25015D52BD91}"/>
    <dgm:cxn modelId="{E075612F-7DAE-4E1F-8748-422EC7DCFBD8}" type="presOf" srcId="{2701E2C8-E883-4102-A0A4-2D9646999193}" destId="{ABDA836A-ACA1-4B27-AFF1-3F89827AD903}" srcOrd="0" destOrd="0" presId="urn:microsoft.com/office/officeart/2005/8/layout/cycle2"/>
    <dgm:cxn modelId="{25C02771-76D9-4B58-9CCB-DADFC43FDE11}" type="presOf" srcId="{E129D470-00D2-4270-A74F-21BA009E1B41}" destId="{011E4645-D786-4EB6-AE12-1A6811A2D620}" srcOrd="0" destOrd="0" presId="urn:microsoft.com/office/officeart/2005/8/layout/cycle2"/>
    <dgm:cxn modelId="{ABCDB0F6-F5A5-446C-B0A2-858BAC9A1447}" srcId="{3C33C984-5E17-4884-B97C-12972E784A65}" destId="{2701E2C8-E883-4102-A0A4-2D9646999193}" srcOrd="0" destOrd="0" parTransId="{E028D76D-D5DE-452A-8458-C2D1D5572F3C}" sibTransId="{4484BE5E-F94C-423E-B8A5-2677FA5F9EA6}"/>
    <dgm:cxn modelId="{91F4185E-BEF1-4701-9C33-7F70CB8D70E7}" type="presOf" srcId="{4484BE5E-F94C-423E-B8A5-2677FA5F9EA6}" destId="{F4D3DD3A-A951-4913-985C-F0FAE8D55085}" srcOrd="0" destOrd="0" presId="urn:microsoft.com/office/officeart/2005/8/layout/cycle2"/>
    <dgm:cxn modelId="{59CD535D-5DB6-40DC-9887-81E642B6B7A0}" type="presOf" srcId="{E129D470-00D2-4270-A74F-21BA009E1B41}" destId="{17C8DE21-5BFA-4CA8-BA94-EA74E6BD961C}" srcOrd="1" destOrd="0" presId="urn:microsoft.com/office/officeart/2005/8/layout/cycle2"/>
    <dgm:cxn modelId="{17CA9796-F0F5-4505-9110-D36DC8147DE8}" srcId="{3C33C984-5E17-4884-B97C-12972E784A65}" destId="{17287225-3860-478F-942A-EEDD98A92CE3}" srcOrd="3" destOrd="0" parTransId="{19AB7D8D-C76C-415E-8D51-1E6A6EF44860}" sibTransId="{27E86E0B-4E6D-44B2-9336-4F52C228AE53}"/>
    <dgm:cxn modelId="{5D2A80BA-D7CF-4CD1-A374-3265A840E9A8}" type="presOf" srcId="{39D9E63A-C246-436A-A670-25015D52BD91}" destId="{73B1C895-6F80-49E1-A55D-6CFC050D67E7}" srcOrd="0" destOrd="0" presId="urn:microsoft.com/office/officeart/2005/8/layout/cycle2"/>
    <dgm:cxn modelId="{6994F500-5CA3-419A-8965-F2D88036B271}" type="presParOf" srcId="{64D1ED8E-7529-4E6C-B707-05E7BBF5B219}" destId="{ABDA836A-ACA1-4B27-AFF1-3F89827AD903}" srcOrd="0" destOrd="0" presId="urn:microsoft.com/office/officeart/2005/8/layout/cycle2"/>
    <dgm:cxn modelId="{2A23D7FA-63A5-48A3-A620-27280505327D}" type="presParOf" srcId="{64D1ED8E-7529-4E6C-B707-05E7BBF5B219}" destId="{F4D3DD3A-A951-4913-985C-F0FAE8D55085}" srcOrd="1" destOrd="0" presId="urn:microsoft.com/office/officeart/2005/8/layout/cycle2"/>
    <dgm:cxn modelId="{B0281A14-FC1A-45E7-8DD2-79E62729D4E1}" type="presParOf" srcId="{F4D3DD3A-A951-4913-985C-F0FAE8D55085}" destId="{CCE97A70-03E0-4F67-B012-A0A623CDF6D9}" srcOrd="0" destOrd="0" presId="urn:microsoft.com/office/officeart/2005/8/layout/cycle2"/>
    <dgm:cxn modelId="{1E691CB7-AF36-4548-9AB5-70BEC61CFF65}" type="presParOf" srcId="{64D1ED8E-7529-4E6C-B707-05E7BBF5B219}" destId="{C4022FBB-3037-4687-9EB5-AA9AD9020E59}" srcOrd="2" destOrd="0" presId="urn:microsoft.com/office/officeart/2005/8/layout/cycle2"/>
    <dgm:cxn modelId="{14A5E7F1-4C43-4D3F-8F9E-B6D3A8CC102B}" type="presParOf" srcId="{64D1ED8E-7529-4E6C-B707-05E7BBF5B219}" destId="{280A8DD2-FC1A-4BF3-AB5D-10977B2CD1A6}" srcOrd="3" destOrd="0" presId="urn:microsoft.com/office/officeart/2005/8/layout/cycle2"/>
    <dgm:cxn modelId="{42976E0F-9262-4564-B7E4-AA02FF83197F}" type="presParOf" srcId="{280A8DD2-FC1A-4BF3-AB5D-10977B2CD1A6}" destId="{E65BDCFE-5C10-4DC3-9638-8E89D0CCEDBD}" srcOrd="0" destOrd="0" presId="urn:microsoft.com/office/officeart/2005/8/layout/cycle2"/>
    <dgm:cxn modelId="{8865282A-1153-4F08-AC47-3F1C773DFEC1}" type="presParOf" srcId="{64D1ED8E-7529-4E6C-B707-05E7BBF5B219}" destId="{31788CAC-7E56-4B65-BCE4-24C3A3CE68D3}" srcOrd="4" destOrd="0" presId="urn:microsoft.com/office/officeart/2005/8/layout/cycle2"/>
    <dgm:cxn modelId="{9DBB2ADD-9D33-48BE-83BA-C697232374A6}" type="presParOf" srcId="{64D1ED8E-7529-4E6C-B707-05E7BBF5B219}" destId="{011E4645-D786-4EB6-AE12-1A6811A2D620}" srcOrd="5" destOrd="0" presId="urn:microsoft.com/office/officeart/2005/8/layout/cycle2"/>
    <dgm:cxn modelId="{8A67C9C1-3723-4DD5-B84C-05574CAB1390}" type="presParOf" srcId="{011E4645-D786-4EB6-AE12-1A6811A2D620}" destId="{17C8DE21-5BFA-4CA8-BA94-EA74E6BD961C}" srcOrd="0" destOrd="0" presId="urn:microsoft.com/office/officeart/2005/8/layout/cycle2"/>
    <dgm:cxn modelId="{FF5A6CB1-8FF3-4F2A-8505-8F898A974895}" type="presParOf" srcId="{64D1ED8E-7529-4E6C-B707-05E7BBF5B219}" destId="{B464A78D-C948-436A-9D02-D86A77877974}" srcOrd="6" destOrd="0" presId="urn:microsoft.com/office/officeart/2005/8/layout/cycle2"/>
    <dgm:cxn modelId="{A84AA834-F227-4A91-926C-68AE7F21A845}" type="presParOf" srcId="{64D1ED8E-7529-4E6C-B707-05E7BBF5B219}" destId="{173AA9DA-732D-4624-BC13-54D4D7263E9A}" srcOrd="7" destOrd="0" presId="urn:microsoft.com/office/officeart/2005/8/layout/cycle2"/>
    <dgm:cxn modelId="{7BC5B192-D366-4819-A21D-1F8FC1BBC9E4}" type="presParOf" srcId="{173AA9DA-732D-4624-BC13-54D4D7263E9A}" destId="{DA245FAA-44CA-4840-9F95-E52721A53BED}" srcOrd="0" destOrd="0" presId="urn:microsoft.com/office/officeart/2005/8/layout/cycle2"/>
    <dgm:cxn modelId="{447EEC94-9945-4115-B2EA-B178C46B33B6}" type="presParOf" srcId="{64D1ED8E-7529-4E6C-B707-05E7BBF5B219}" destId="{80336DA4-DB12-4D24-ADB4-642EDC746B8F}" srcOrd="8" destOrd="0" presId="urn:microsoft.com/office/officeart/2005/8/layout/cycle2"/>
    <dgm:cxn modelId="{C6191FBA-41B7-44B6-8271-25240B288A1A}" type="presParOf" srcId="{64D1ED8E-7529-4E6C-B707-05E7BBF5B219}" destId="{73B1C895-6F80-49E1-A55D-6CFC050D67E7}" srcOrd="9" destOrd="0" presId="urn:microsoft.com/office/officeart/2005/8/layout/cycle2"/>
    <dgm:cxn modelId="{7BCBAA0F-84D5-48D3-8B21-A887E499FFD3}" type="presParOf" srcId="{73B1C895-6F80-49E1-A55D-6CFC050D67E7}" destId="{19D60B5F-11DD-473D-BBAB-ABB1D407210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6E50B-8E9F-4EA2-B8CE-939BC3A97D13}">
      <dsp:nvSpPr>
        <dsp:cNvPr id="0" name=""/>
        <dsp:cNvSpPr/>
      </dsp:nvSpPr>
      <dsp:spPr>
        <a:xfrm rot="5400000">
          <a:off x="4026636" y="124750"/>
          <a:ext cx="1877503" cy="1633427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Dg</a:t>
          </a:r>
          <a:endParaRPr lang="cs-CZ" sz="2100" kern="1200" dirty="0"/>
        </a:p>
      </dsp:txBody>
      <dsp:txXfrm rot="-5400000">
        <a:off x="4403216" y="295291"/>
        <a:ext cx="1124343" cy="1292348"/>
      </dsp:txXfrm>
    </dsp:sp>
    <dsp:sp modelId="{06017D24-FE4F-491B-B779-3B6E3E9EBDEF}">
      <dsp:nvSpPr>
        <dsp:cNvPr id="0" name=""/>
        <dsp:cNvSpPr/>
      </dsp:nvSpPr>
      <dsp:spPr>
        <a:xfrm>
          <a:off x="5831668" y="378213"/>
          <a:ext cx="2095293" cy="1126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Příprava, DVP</a:t>
          </a:r>
          <a:endParaRPr lang="cs-CZ" sz="2000" kern="1200" dirty="0"/>
        </a:p>
      </dsp:txBody>
      <dsp:txXfrm>
        <a:off x="5831668" y="378213"/>
        <a:ext cx="2095293" cy="1126501"/>
      </dsp:txXfrm>
    </dsp:sp>
    <dsp:sp modelId="{1CDEC314-507F-4AE2-97F8-A559B457D2A7}">
      <dsp:nvSpPr>
        <dsp:cNvPr id="0" name=""/>
        <dsp:cNvSpPr/>
      </dsp:nvSpPr>
      <dsp:spPr>
        <a:xfrm rot="5400000">
          <a:off x="2262534" y="124750"/>
          <a:ext cx="1877503" cy="1633427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První kroky</a:t>
          </a:r>
          <a:endParaRPr lang="cs-CZ" sz="2100" kern="1200" dirty="0"/>
        </a:p>
      </dsp:txBody>
      <dsp:txXfrm rot="-5400000">
        <a:off x="2639114" y="295291"/>
        <a:ext cx="1124343" cy="1292348"/>
      </dsp:txXfrm>
    </dsp:sp>
    <dsp:sp modelId="{150E1B9F-26C1-4339-A29A-C07B2DC9ECD1}">
      <dsp:nvSpPr>
        <dsp:cNvPr id="0" name=""/>
        <dsp:cNvSpPr/>
      </dsp:nvSpPr>
      <dsp:spPr>
        <a:xfrm rot="5400000">
          <a:off x="3141206" y="1718375"/>
          <a:ext cx="1877503" cy="163342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Pravidla</a:t>
          </a:r>
          <a:endParaRPr lang="cs-CZ" sz="2000" kern="1200" dirty="0"/>
        </a:p>
      </dsp:txBody>
      <dsp:txXfrm rot="-5400000">
        <a:off x="3517786" y="1888916"/>
        <a:ext cx="1124343" cy="1292348"/>
      </dsp:txXfrm>
    </dsp:sp>
    <dsp:sp modelId="{8A363E8B-1241-489E-BACF-7467E33A1B0E}">
      <dsp:nvSpPr>
        <dsp:cNvPr id="0" name=""/>
        <dsp:cNvSpPr/>
      </dsp:nvSpPr>
      <dsp:spPr>
        <a:xfrm>
          <a:off x="1167950" y="1971838"/>
          <a:ext cx="2027703" cy="1126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rgbClr val="FF0000"/>
              </a:solidFill>
            </a:rPr>
            <a:t>Co chybí ??</a:t>
          </a:r>
          <a:endParaRPr lang="cs-CZ" sz="2000" b="1" kern="1200" dirty="0">
            <a:solidFill>
              <a:srgbClr val="FF0000"/>
            </a:solidFill>
          </a:endParaRPr>
        </a:p>
      </dsp:txBody>
      <dsp:txXfrm>
        <a:off x="1167950" y="1971838"/>
        <a:ext cx="2027703" cy="1126501"/>
      </dsp:txXfrm>
    </dsp:sp>
    <dsp:sp modelId="{610A7F47-4B3C-4D55-AC64-99548AE8E562}">
      <dsp:nvSpPr>
        <dsp:cNvPr id="0" name=""/>
        <dsp:cNvSpPr/>
      </dsp:nvSpPr>
      <dsp:spPr>
        <a:xfrm rot="5400000">
          <a:off x="4905308" y="1718375"/>
          <a:ext cx="1877503" cy="163342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Služby, pomůcky</a:t>
          </a:r>
          <a:endParaRPr lang="cs-CZ" sz="2100" kern="1200" dirty="0"/>
        </a:p>
      </dsp:txBody>
      <dsp:txXfrm rot="-5400000">
        <a:off x="5281888" y="1888916"/>
        <a:ext cx="1124343" cy="1292348"/>
      </dsp:txXfrm>
    </dsp:sp>
    <dsp:sp modelId="{4560A864-C34B-412D-8367-909A011FF061}">
      <dsp:nvSpPr>
        <dsp:cNvPr id="0" name=""/>
        <dsp:cNvSpPr/>
      </dsp:nvSpPr>
      <dsp:spPr>
        <a:xfrm rot="5400000">
          <a:off x="4026636" y="3311999"/>
          <a:ext cx="1877503" cy="1633427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Úřady</a:t>
          </a:r>
          <a:endParaRPr lang="cs-CZ" sz="2000" kern="1200" dirty="0"/>
        </a:p>
      </dsp:txBody>
      <dsp:txXfrm rot="-5400000">
        <a:off x="4403216" y="3482540"/>
        <a:ext cx="1124343" cy="1292348"/>
      </dsp:txXfrm>
    </dsp:sp>
    <dsp:sp modelId="{0C9949E0-D5BE-4DF6-9EED-6829ACA0EE81}">
      <dsp:nvSpPr>
        <dsp:cNvPr id="0" name=""/>
        <dsp:cNvSpPr/>
      </dsp:nvSpPr>
      <dsp:spPr>
        <a:xfrm>
          <a:off x="5831668" y="3565462"/>
          <a:ext cx="2095293" cy="1126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PnP, ošetřovné, Opatrovnictví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/>
        </a:p>
      </dsp:txBody>
      <dsp:txXfrm>
        <a:off x="5831668" y="3565462"/>
        <a:ext cx="2095293" cy="1126501"/>
      </dsp:txXfrm>
    </dsp:sp>
    <dsp:sp modelId="{8DAEFF5F-F1C4-4E75-BD6A-A37725FFED75}">
      <dsp:nvSpPr>
        <dsp:cNvPr id="0" name=""/>
        <dsp:cNvSpPr/>
      </dsp:nvSpPr>
      <dsp:spPr>
        <a:xfrm rot="5400000">
          <a:off x="2262534" y="3311999"/>
          <a:ext cx="1877503" cy="163342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Komunikace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Rady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návody</a:t>
          </a:r>
          <a:endParaRPr lang="cs-CZ" sz="1500" kern="1200" dirty="0"/>
        </a:p>
      </dsp:txBody>
      <dsp:txXfrm rot="-5400000">
        <a:off x="2639114" y="3482540"/>
        <a:ext cx="1124343" cy="12923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DA836A-ACA1-4B27-AFF1-3F89827AD903}">
      <dsp:nvSpPr>
        <dsp:cNvPr id="0" name=""/>
        <dsp:cNvSpPr/>
      </dsp:nvSpPr>
      <dsp:spPr>
        <a:xfrm>
          <a:off x="3694349" y="1500"/>
          <a:ext cx="1575788" cy="1575788"/>
        </a:xfrm>
        <a:prstGeom prst="ellipse">
          <a:avLst/>
        </a:prstGeom>
        <a:solidFill>
          <a:srgbClr val="00B05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Komplexní typ péče</a:t>
          </a:r>
          <a:endParaRPr lang="cs-CZ" sz="1400" kern="1200" dirty="0"/>
        </a:p>
      </dsp:txBody>
      <dsp:txXfrm>
        <a:off x="3925118" y="232269"/>
        <a:ext cx="1114250" cy="1114250"/>
      </dsp:txXfrm>
    </dsp:sp>
    <dsp:sp modelId="{F4D3DD3A-A951-4913-985C-F0FAE8D55085}">
      <dsp:nvSpPr>
        <dsp:cNvPr id="0" name=""/>
        <dsp:cNvSpPr/>
      </dsp:nvSpPr>
      <dsp:spPr>
        <a:xfrm rot="2160000">
          <a:off x="5220347" y="1211934"/>
          <a:ext cx="418943" cy="531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/>
        </a:p>
      </dsp:txBody>
      <dsp:txXfrm>
        <a:off x="5232349" y="1281363"/>
        <a:ext cx="293260" cy="319096"/>
      </dsp:txXfrm>
    </dsp:sp>
    <dsp:sp modelId="{C4022FBB-3037-4687-9EB5-AA9AD9020E59}">
      <dsp:nvSpPr>
        <dsp:cNvPr id="0" name=""/>
        <dsp:cNvSpPr/>
      </dsp:nvSpPr>
      <dsp:spPr>
        <a:xfrm>
          <a:off x="5608684" y="1392346"/>
          <a:ext cx="1575788" cy="1575788"/>
        </a:xfrm>
        <a:prstGeom prst="ellipse">
          <a:avLst/>
        </a:prstGeom>
        <a:solidFill>
          <a:srgbClr val="00B05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Doprovázení rodiny</a:t>
          </a:r>
          <a:endParaRPr lang="cs-CZ" sz="1400" kern="1200" dirty="0"/>
        </a:p>
      </dsp:txBody>
      <dsp:txXfrm>
        <a:off x="5839453" y="1623115"/>
        <a:ext cx="1114250" cy="1114250"/>
      </dsp:txXfrm>
    </dsp:sp>
    <dsp:sp modelId="{280A8DD2-FC1A-4BF3-AB5D-10977B2CD1A6}">
      <dsp:nvSpPr>
        <dsp:cNvPr id="0" name=""/>
        <dsp:cNvSpPr/>
      </dsp:nvSpPr>
      <dsp:spPr>
        <a:xfrm rot="6480000">
          <a:off x="5825165" y="3028268"/>
          <a:ext cx="418943" cy="531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/>
        </a:p>
      </dsp:txBody>
      <dsp:txXfrm rot="10800000">
        <a:off x="5907426" y="3074868"/>
        <a:ext cx="293260" cy="319096"/>
      </dsp:txXfrm>
    </dsp:sp>
    <dsp:sp modelId="{31788CAC-7E56-4B65-BCE4-24C3A3CE68D3}">
      <dsp:nvSpPr>
        <dsp:cNvPr id="0" name=""/>
        <dsp:cNvSpPr/>
      </dsp:nvSpPr>
      <dsp:spPr>
        <a:xfrm>
          <a:off x="4877473" y="3642782"/>
          <a:ext cx="1575788" cy="1575788"/>
        </a:xfrm>
        <a:prstGeom prst="ellipse">
          <a:avLst/>
        </a:prstGeom>
        <a:solidFill>
          <a:srgbClr val="00B05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Vlídné prostředí zařízení</a:t>
          </a:r>
          <a:endParaRPr lang="cs-CZ" sz="1400" kern="1200" dirty="0"/>
        </a:p>
      </dsp:txBody>
      <dsp:txXfrm>
        <a:off x="5108242" y="3873551"/>
        <a:ext cx="1114250" cy="1114250"/>
      </dsp:txXfrm>
    </dsp:sp>
    <dsp:sp modelId="{011E4645-D786-4EB6-AE12-1A6811A2D620}">
      <dsp:nvSpPr>
        <dsp:cNvPr id="0" name=""/>
        <dsp:cNvSpPr/>
      </dsp:nvSpPr>
      <dsp:spPr>
        <a:xfrm rot="10800000">
          <a:off x="4284629" y="4164762"/>
          <a:ext cx="418943" cy="531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/>
        </a:p>
      </dsp:txBody>
      <dsp:txXfrm rot="10800000">
        <a:off x="4410312" y="4271128"/>
        <a:ext cx="293260" cy="319096"/>
      </dsp:txXfrm>
    </dsp:sp>
    <dsp:sp modelId="{B464A78D-C948-436A-9D02-D86A77877974}">
      <dsp:nvSpPr>
        <dsp:cNvPr id="0" name=""/>
        <dsp:cNvSpPr/>
      </dsp:nvSpPr>
      <dsp:spPr>
        <a:xfrm>
          <a:off x="2511225" y="3642782"/>
          <a:ext cx="1575788" cy="1575788"/>
        </a:xfrm>
        <a:prstGeom prst="ellipse">
          <a:avLst/>
        </a:prstGeom>
        <a:solidFill>
          <a:srgbClr val="00B05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Multi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disciplinární tým</a:t>
          </a:r>
          <a:endParaRPr lang="cs-CZ" sz="1400" kern="1200" dirty="0"/>
        </a:p>
      </dsp:txBody>
      <dsp:txXfrm>
        <a:off x="2741994" y="3873551"/>
        <a:ext cx="1114250" cy="1114250"/>
      </dsp:txXfrm>
    </dsp:sp>
    <dsp:sp modelId="{173AA9DA-732D-4624-BC13-54D4D7263E9A}">
      <dsp:nvSpPr>
        <dsp:cNvPr id="0" name=""/>
        <dsp:cNvSpPr/>
      </dsp:nvSpPr>
      <dsp:spPr>
        <a:xfrm rot="15120000">
          <a:off x="2727706" y="3050821"/>
          <a:ext cx="418943" cy="531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/>
        </a:p>
      </dsp:txBody>
      <dsp:txXfrm rot="10800000">
        <a:off x="2809967" y="3216953"/>
        <a:ext cx="293260" cy="319096"/>
      </dsp:txXfrm>
    </dsp:sp>
    <dsp:sp modelId="{80336DA4-DB12-4D24-ADB4-642EDC746B8F}">
      <dsp:nvSpPr>
        <dsp:cNvPr id="0" name=""/>
        <dsp:cNvSpPr/>
      </dsp:nvSpPr>
      <dsp:spPr>
        <a:xfrm>
          <a:off x="1780014" y="1392346"/>
          <a:ext cx="1575788" cy="1575788"/>
        </a:xfrm>
        <a:prstGeom prst="ellipse">
          <a:avLst/>
        </a:prstGeom>
        <a:solidFill>
          <a:srgbClr val="00B05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Úmrtí,  truchlení</a:t>
          </a:r>
          <a:endParaRPr lang="cs-CZ" sz="1400" kern="1200" dirty="0"/>
        </a:p>
      </dsp:txBody>
      <dsp:txXfrm>
        <a:off x="2010783" y="1623115"/>
        <a:ext cx="1114250" cy="1114250"/>
      </dsp:txXfrm>
    </dsp:sp>
    <dsp:sp modelId="{73B1C895-6F80-49E1-A55D-6CFC050D67E7}">
      <dsp:nvSpPr>
        <dsp:cNvPr id="0" name=""/>
        <dsp:cNvSpPr/>
      </dsp:nvSpPr>
      <dsp:spPr>
        <a:xfrm rot="19440000">
          <a:off x="3306012" y="1225872"/>
          <a:ext cx="418943" cy="531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/>
        </a:p>
      </dsp:txBody>
      <dsp:txXfrm>
        <a:off x="3318014" y="1369175"/>
        <a:ext cx="293260" cy="319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8C038-F795-459A-B1F0-61E7ED50F520}" type="datetimeFigureOut">
              <a:rPr lang="cs-CZ" smtClean="0"/>
              <a:t>18.9.2019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21B19-AA39-48C1-8A9F-BE9ECD4D4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091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055C0-50DB-4184-8D24-6FE8E1939073}" type="datetimeFigureOut">
              <a:rPr lang="cs-CZ" smtClean="0"/>
              <a:t>18.9.2019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CAC23-3D81-4F6D-B6C8-6C6E073133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957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docent ThDr. Juraj </a:t>
            </a:r>
            <a:r>
              <a:rPr lang="cs-CZ" dirty="0" err="1" smtClean="0"/>
              <a:t>Spuchľák</a:t>
            </a:r>
            <a:r>
              <a:rPr lang="cs-CZ" dirty="0" smtClean="0"/>
              <a:t> PhD. ****Zdůvodnění výběru</a:t>
            </a:r>
            <a:r>
              <a:rPr lang="cs-CZ" baseline="0" dirty="0" smtClean="0"/>
              <a:t> – pracuji v pobytové službě, jsem koordinátorkou studentů a dobrovolníků, pracuji s pozůstalými…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CAC23-3D81-4F6D-B6C8-6C6E073133B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620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Často ale nevíme jak se k tomu, který prožívá ztrátu přiblížit. Bojíme se, abychom víc neublížili, než pomohli.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CAC23-3D81-4F6D-B6C8-6C6E073133B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988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CAC23-3D81-4F6D-B6C8-6C6E073133B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970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ochrana kvality života, uznání a respekt od druhých****Osobně si myslím, že je důležité na lidská práva</a:t>
            </a:r>
            <a:r>
              <a:rPr lang="cs-CZ" baseline="0" dirty="0" smtClean="0"/>
              <a:t> </a:t>
            </a:r>
            <a:r>
              <a:rPr lang="cs-CZ" dirty="0" smtClean="0"/>
              <a:t>upozorňovat a podporovat ke vzájemné toleranci</a:t>
            </a:r>
            <a:r>
              <a:rPr lang="cs-CZ" baseline="0" dirty="0" smtClean="0"/>
              <a:t> a</a:t>
            </a:r>
            <a:r>
              <a:rPr lang="cs-CZ" dirty="0" smtClean="0"/>
              <a:t> lepšímu porozumění mezi lidmi s různými názory. Podpořit</a:t>
            </a:r>
            <a:r>
              <a:rPr lang="cs-CZ" baseline="0" dirty="0" smtClean="0"/>
              <a:t> chování a postoje ochrany práv pro lidi s demencí – podpora nezávislosti, silné stránky klienta, reminiscence k oživení komunikace a podpoře vztahů, každodenní život, prostředí kolem nemocného </a:t>
            </a:r>
            <a:r>
              <a:rPr lang="cs-CZ" baseline="0" smtClean="0"/>
              <a:t>atd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CAC23-3D81-4F6D-B6C8-6C6E073133B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609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NAP – respekt</a:t>
            </a:r>
            <a:r>
              <a:rPr lang="cs-CZ" baseline="0" dirty="0" smtClean="0"/>
              <a:t> a důstojnost, seberealizace, péče o seniory, region aktivity,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vzdělání pracovníků, principy péče a edukace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rodin //úprava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práv a svobod vymezuje nediskriminaci, chrání </a:t>
            </a:r>
            <a:r>
              <a:rPr lang="cs-CZ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autonomii člověka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CAC23-3D81-4F6D-B6C8-6C6E073133B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351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Nositelem média,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aktivity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novináře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policisty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pedagogy,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vězeňskou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službu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politiky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zaměstnavatele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ČOP – za 5 let nárůst o 40%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CAC23-3D81-4F6D-B6C8-6C6E073133B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463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autonomie, dilemata, intervence, kvalita péče, pečující       Jaké Intervence ve prospěch osob s demencí????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CAC23-3D81-4F6D-B6C8-6C6E073133B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266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DVP - Vůli nemocného by museli stejnou měrou respektovat příbuzní stejně jako lékař.</a:t>
            </a:r>
            <a:r>
              <a:rPr lang="cs-CZ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</a:t>
            </a:r>
            <a:r>
              <a:rPr lang="cs-CZ" dirty="0" smtClean="0"/>
              <a:t>Mýty o D – strach z bolesti, musí bojovat, nedá si říct, musí to podepsat sám, hraje to - vždyť se sám nají…on/ona už nevnímá</a:t>
            </a:r>
            <a:r>
              <a:rPr lang="cs-CZ" dirty="0" smtClean="0">
                <a:solidFill>
                  <a:srgbClr val="FF0000"/>
                </a:solidFill>
              </a:rPr>
              <a:t>…………….chybí odlehčovací</a:t>
            </a:r>
            <a:r>
              <a:rPr lang="cs-CZ" baseline="0" dirty="0" smtClean="0">
                <a:solidFill>
                  <a:srgbClr val="FF0000"/>
                </a:solidFill>
              </a:rPr>
              <a:t> služby!!!!!! Case manažer!!!!!!!!!!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CAC23-3D81-4F6D-B6C8-6C6E073133B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695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Individuální potřeby a přání KL,   R – sdílení emocí, hodnoty, význam vztahů,   být na blízku, důstojná cesta v nemoci, 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CAC23-3D81-4F6D-B6C8-6C6E073133B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774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Web pečujdoma.cz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CAC23-3D81-4F6D-B6C8-6C6E073133B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692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CAC23-3D81-4F6D-B6C8-6C6E073133B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9727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8D9E-B9A3-450C-B32E-2B57DC7911BF}" type="datetime1">
              <a:rPr lang="cs-CZ" smtClean="0"/>
              <a:t>18.9.2019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676AE1-CEFA-44A8-8C21-608D14CEA83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908A-6B29-48D6-A9C1-842F3D7D3137}" type="datetime1">
              <a:rPr lang="cs-CZ" smtClean="0"/>
              <a:t>18.9.2019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6AE1-CEFA-44A8-8C21-608D14CEA83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676AE1-CEFA-44A8-8C21-608D14CEA83C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CA6A-BCDE-498F-B3D6-A2DB0D18DAD9}" type="datetime1">
              <a:rPr lang="cs-CZ" smtClean="0"/>
              <a:t>18.9.2019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41BA-D41F-4815-8B35-0ADB96B3322A}" type="datetime1">
              <a:rPr lang="cs-CZ" smtClean="0"/>
              <a:t>18.9.2019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676AE1-CEFA-44A8-8C21-608D14CEA83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69C6-A882-47CF-80C0-270A324CEA6C}" type="datetime1">
              <a:rPr lang="cs-CZ" smtClean="0"/>
              <a:t>18.9.2019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676AE1-CEFA-44A8-8C21-608D14CEA83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C7654E8-9BBF-474A-BF67-CEFDDC472CCA}" type="datetime1">
              <a:rPr lang="cs-CZ" smtClean="0"/>
              <a:t>18.9.2019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6AE1-CEFA-44A8-8C21-608D14CEA83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DCF6-5AB2-4382-BFFB-66FB69DCFE1B}" type="datetime1">
              <a:rPr lang="cs-CZ" smtClean="0"/>
              <a:t>18.9.2019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676AE1-CEFA-44A8-8C21-608D14CEA83C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98E44-018C-48CE-AB82-184EFAF3C5A2}" type="datetime1">
              <a:rPr lang="cs-CZ" smtClean="0"/>
              <a:t>18.9.2019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676AE1-CEFA-44A8-8C21-608D14CEA8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B958-78A0-40F3-BA33-5160F33C94BE}" type="datetime1">
              <a:rPr lang="cs-CZ" smtClean="0"/>
              <a:t>18.9.2019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676AE1-CEFA-44A8-8C21-608D14CEA8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676AE1-CEFA-44A8-8C21-608D14CEA83C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87EA-B21A-42DF-B3A5-E6444BAA5B7F}" type="datetime1">
              <a:rPr lang="cs-CZ" smtClean="0"/>
              <a:t>18.9.2019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676AE1-CEFA-44A8-8C21-608D14CEA83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51DDC9D-DB46-4D9A-927F-5E4856AE93A6}" type="datetime1">
              <a:rPr lang="cs-CZ" smtClean="0"/>
              <a:t>18.9.2019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4FA7230-9E4D-41ED-9221-72BA513D4D23}" type="datetime1">
              <a:rPr lang="cs-CZ" smtClean="0"/>
              <a:t>18.9.2019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676AE1-CEFA-44A8-8C21-608D14CEA83C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3140968"/>
            <a:ext cx="7776864" cy="3168352"/>
          </a:xfrm>
        </p:spPr>
        <p:txBody>
          <a:bodyPr>
            <a:normAutofit lnSpcReduction="10000"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  </a:t>
            </a:r>
            <a:endParaRPr lang="cs-CZ" sz="2800" dirty="0">
              <a:solidFill>
                <a:schemeClr val="tx1"/>
              </a:solidFill>
            </a:endParaRPr>
          </a:p>
          <a:p>
            <a:r>
              <a:rPr lang="cs-CZ" sz="2800" b="0" dirty="0">
                <a:solidFill>
                  <a:schemeClr val="bg1">
                    <a:lumMod val="50000"/>
                  </a:schemeClr>
                </a:solidFill>
              </a:rPr>
              <a:t>VIII. celostátní </a:t>
            </a:r>
            <a:r>
              <a:rPr lang="cs-CZ" sz="2800" b="0" dirty="0" smtClean="0">
                <a:solidFill>
                  <a:schemeClr val="bg1">
                    <a:lumMod val="50000"/>
                  </a:schemeClr>
                </a:solidFill>
              </a:rPr>
              <a:t>konference CharitA </a:t>
            </a:r>
            <a:r>
              <a:rPr lang="cs-CZ" sz="2800" b="0" dirty="0" smtClean="0">
                <a:solidFill>
                  <a:schemeClr val="bg1">
                    <a:lumMod val="50000"/>
                  </a:schemeClr>
                </a:solidFill>
              </a:rPr>
              <a:t>ČR</a:t>
            </a:r>
          </a:p>
          <a:p>
            <a:endParaRPr lang="cs-CZ" sz="2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České 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budějovice, 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19. 9. 2019  </a:t>
            </a:r>
            <a:endParaRPr lang="cs-CZ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    </a:t>
            </a:r>
            <a:endParaRPr lang="cs-CZ" sz="1800" dirty="0" smtClean="0">
              <a:solidFill>
                <a:schemeClr val="tx1"/>
              </a:solidFill>
            </a:endParaRPr>
          </a:p>
          <a:p>
            <a:pPr algn="l"/>
            <a:endParaRPr lang="cs-CZ" sz="1800" dirty="0" smtClean="0">
              <a:solidFill>
                <a:schemeClr val="tx1"/>
              </a:solidFill>
            </a:endParaRPr>
          </a:p>
          <a:p>
            <a:pPr algn="l"/>
            <a:r>
              <a:rPr lang="cs-CZ" sz="1800" dirty="0">
                <a:solidFill>
                  <a:schemeClr val="tx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                             </a:t>
            </a:r>
            <a:r>
              <a:rPr lang="cs-CZ" sz="1800" dirty="0" smtClean="0">
                <a:solidFill>
                  <a:schemeClr val="tx1"/>
                </a:solidFill>
              </a:rPr>
              <a:t>       M</a:t>
            </a:r>
            <a:r>
              <a:rPr lang="cs-CZ" sz="1800" cap="none" dirty="0" smtClean="0">
                <a:solidFill>
                  <a:schemeClr val="tx1"/>
                </a:solidFill>
              </a:rPr>
              <a:t>gr</a:t>
            </a:r>
            <a:r>
              <a:rPr lang="cs-CZ" sz="1800" dirty="0" smtClean="0">
                <a:solidFill>
                  <a:schemeClr val="tx1"/>
                </a:solidFill>
              </a:rPr>
              <a:t>. </a:t>
            </a:r>
            <a:r>
              <a:rPr lang="cs-CZ" sz="1800" dirty="0" smtClean="0">
                <a:solidFill>
                  <a:schemeClr val="tx1"/>
                </a:solidFill>
              </a:rPr>
              <a:t>Monika Jelínková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440159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C00000"/>
                </a:solidFill>
              </a:rPr>
              <a:t>LIDSKÁ </a:t>
            </a:r>
            <a:r>
              <a:rPr lang="cs-CZ" sz="3200" b="1" dirty="0">
                <a:solidFill>
                  <a:srgbClr val="C00000"/>
                </a:solidFill>
              </a:rPr>
              <a:t>PRÁVA OSOB S DEMENCÍ </a:t>
            </a:r>
            <a:br>
              <a:rPr lang="cs-CZ" sz="3200" b="1" dirty="0">
                <a:solidFill>
                  <a:srgbClr val="C00000"/>
                </a:solidFill>
              </a:rPr>
            </a:br>
            <a:r>
              <a:rPr lang="cs-CZ" sz="3200" b="1" dirty="0">
                <a:solidFill>
                  <a:srgbClr val="C00000"/>
                </a:solidFill>
              </a:rPr>
              <a:t>A JEJICH BLÍZKÝCH</a:t>
            </a:r>
            <a:r>
              <a:rPr lang="cs-CZ" sz="3200" dirty="0">
                <a:solidFill>
                  <a:srgbClr val="C00000"/>
                </a:solidFill>
              </a:rPr>
              <a:t/>
            </a:r>
            <a:br>
              <a:rPr lang="cs-CZ" sz="3200" dirty="0">
                <a:solidFill>
                  <a:srgbClr val="C00000"/>
                </a:solidFill>
              </a:rPr>
            </a:br>
            <a:endParaRPr lang="cs-CZ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44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Kategorie výsledků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5184576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endParaRPr lang="cs-CZ" sz="4400" b="1" dirty="0" smtClean="0"/>
          </a:p>
          <a:p>
            <a:pPr lvl="0"/>
            <a:r>
              <a:rPr lang="cs-CZ" sz="4400" b="1" dirty="0" smtClean="0"/>
              <a:t>Lidská </a:t>
            </a:r>
            <a:r>
              <a:rPr lang="cs-CZ" sz="4400" b="1" dirty="0"/>
              <a:t>práva </a:t>
            </a:r>
            <a:r>
              <a:rPr lang="cs-CZ" sz="4400" dirty="0"/>
              <a:t>osob s demencí a </a:t>
            </a:r>
            <a:r>
              <a:rPr lang="cs-CZ" sz="4400" b="1" dirty="0"/>
              <a:t>proces</a:t>
            </a:r>
            <a:r>
              <a:rPr lang="cs-CZ" sz="4400" dirty="0"/>
              <a:t> </a:t>
            </a:r>
            <a:r>
              <a:rPr lang="cs-CZ" sz="4400" dirty="0" smtClean="0"/>
              <a:t>praxe - kompetence </a:t>
            </a:r>
            <a:r>
              <a:rPr lang="cs-CZ" sz="4400" dirty="0"/>
              <a:t>(dovednosti, zkušenosti, znalosti platných norem</a:t>
            </a:r>
            <a:r>
              <a:rPr lang="cs-CZ" sz="4400" dirty="0" smtClean="0"/>
              <a:t>), </a:t>
            </a:r>
            <a:r>
              <a:rPr lang="cs-CZ" sz="4400" dirty="0"/>
              <a:t>sebereflexe a vlastní angažovanost (aktivnost, vlastní angažovanost, vyhoření, sebereflexe)</a:t>
            </a:r>
          </a:p>
          <a:p>
            <a:pPr marL="0" lvl="0" indent="0">
              <a:buNone/>
            </a:pPr>
            <a:endParaRPr lang="cs-CZ" sz="4400" dirty="0"/>
          </a:p>
          <a:p>
            <a:pPr lvl="0"/>
            <a:r>
              <a:rPr lang="cs-CZ" sz="4400" b="1" dirty="0"/>
              <a:t>Profesionalita</a:t>
            </a:r>
            <a:r>
              <a:rPr lang="cs-CZ" sz="4400" dirty="0"/>
              <a:t> lidských zdrojů</a:t>
            </a:r>
          </a:p>
          <a:p>
            <a:pPr lvl="1"/>
            <a:r>
              <a:rPr lang="cs-CZ" sz="4400" dirty="0">
                <a:solidFill>
                  <a:schemeClr val="tx1"/>
                </a:solidFill>
              </a:rPr>
              <a:t>Nežádoucí </a:t>
            </a:r>
            <a:r>
              <a:rPr lang="cs-CZ" sz="4400" dirty="0" smtClean="0">
                <a:solidFill>
                  <a:schemeClr val="tx1"/>
                </a:solidFill>
              </a:rPr>
              <a:t>projevy (použití </a:t>
            </a:r>
            <a:r>
              <a:rPr lang="cs-CZ" sz="4400" dirty="0">
                <a:solidFill>
                  <a:schemeClr val="tx1"/>
                </a:solidFill>
              </a:rPr>
              <a:t>moci pracovníka, nadřazené chování, psychický tlak, dilemata)</a:t>
            </a:r>
          </a:p>
          <a:p>
            <a:pPr lvl="1"/>
            <a:r>
              <a:rPr lang="cs-CZ" sz="4400" dirty="0" smtClean="0">
                <a:solidFill>
                  <a:schemeClr val="tx1"/>
                </a:solidFill>
              </a:rPr>
              <a:t>Podpora péče (</a:t>
            </a:r>
            <a:r>
              <a:rPr lang="cs-CZ" sz="4400" dirty="0">
                <a:solidFill>
                  <a:schemeClr val="tx1"/>
                </a:solidFill>
              </a:rPr>
              <a:t>důstojná péče, respekt, prožívání, všímavost pracovníka, program)</a:t>
            </a:r>
          </a:p>
          <a:p>
            <a:pPr lvl="1"/>
            <a:endParaRPr lang="cs-CZ" sz="4400" dirty="0">
              <a:solidFill>
                <a:schemeClr val="tx1"/>
              </a:solidFill>
            </a:endParaRPr>
          </a:p>
          <a:p>
            <a:pPr lvl="0"/>
            <a:r>
              <a:rPr lang="cs-CZ" sz="4400" b="1" dirty="0"/>
              <a:t>Kultura</a:t>
            </a:r>
            <a:r>
              <a:rPr lang="cs-CZ" sz="4400" dirty="0"/>
              <a:t> </a:t>
            </a:r>
            <a:r>
              <a:rPr lang="cs-CZ" sz="4400" dirty="0" smtClean="0"/>
              <a:t>organizace - značka </a:t>
            </a:r>
            <a:r>
              <a:rPr lang="cs-CZ" sz="4400" dirty="0"/>
              <a:t>kvality (atmosféra, vybavení, prostory</a:t>
            </a:r>
            <a:r>
              <a:rPr lang="cs-CZ" sz="4400" dirty="0" smtClean="0"/>
              <a:t>), informační </a:t>
            </a:r>
            <a:r>
              <a:rPr lang="cs-CZ" sz="4400" dirty="0"/>
              <a:t>potřeba (veřejnost, web domova</a:t>
            </a:r>
            <a:r>
              <a:rPr lang="cs-CZ" sz="4400" dirty="0" smtClean="0"/>
              <a:t>), hodnoty firmy </a:t>
            </a:r>
            <a:r>
              <a:rPr lang="cs-CZ" sz="4400" dirty="0"/>
              <a:t>(zájem, akceptace, spolupráce, dobré vztahy)</a:t>
            </a:r>
          </a:p>
          <a:p>
            <a:pPr marL="0" lv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6AE1-CEFA-44A8-8C21-608D14CEA83C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77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Výsledky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Z</a:t>
            </a:r>
            <a:r>
              <a:rPr lang="cs-CZ" dirty="0"/>
              <a:t> výsledků práce </a:t>
            </a:r>
            <a:r>
              <a:rPr lang="cs-CZ" dirty="0" smtClean="0"/>
              <a:t>vyplynulo, </a:t>
            </a:r>
            <a:r>
              <a:rPr lang="cs-CZ" dirty="0"/>
              <a:t>že </a:t>
            </a:r>
            <a:r>
              <a:rPr lang="cs-CZ" b="1" dirty="0"/>
              <a:t>kultura organizace</a:t>
            </a:r>
            <a:r>
              <a:rPr lang="cs-CZ" dirty="0"/>
              <a:t>, </a:t>
            </a:r>
            <a:r>
              <a:rPr lang="cs-CZ" b="1" dirty="0"/>
              <a:t>profesionalita lidských zdrojů </a:t>
            </a:r>
            <a:r>
              <a:rPr lang="cs-CZ" dirty="0" smtClean="0"/>
              <a:t>a </a:t>
            </a:r>
            <a:r>
              <a:rPr lang="cs-CZ" dirty="0"/>
              <a:t>zapojení studentů </a:t>
            </a:r>
            <a:r>
              <a:rPr lang="cs-CZ" b="1" dirty="0"/>
              <a:t>praxe do procesu </a:t>
            </a:r>
            <a:r>
              <a:rPr lang="cs-CZ" dirty="0"/>
              <a:t>přímé péče jsou součástí účinné spolupráce a kvality péče na ochranu lidských práv osob s demencí včetně jejich </a:t>
            </a:r>
            <a:r>
              <a:rPr lang="cs-CZ" dirty="0" smtClean="0"/>
              <a:t>blízkých.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jištěny poznatky </a:t>
            </a:r>
            <a:r>
              <a:rPr lang="cs-CZ" dirty="0"/>
              <a:t>vnímání událostí, názorových postojů, hodnot a dilemat při </a:t>
            </a:r>
            <a:r>
              <a:rPr lang="cs-CZ" dirty="0" smtClean="0"/>
              <a:t>náročné péči</a:t>
            </a:r>
            <a:r>
              <a:rPr lang="cs-CZ" dirty="0"/>
              <a:t>.</a:t>
            </a:r>
          </a:p>
          <a:p>
            <a:r>
              <a:rPr lang="cs-CZ" dirty="0" smtClean="0"/>
              <a:t>Koncepty na podporu kvality </a:t>
            </a:r>
            <a:r>
              <a:rPr lang="cs-CZ" dirty="0" smtClean="0"/>
              <a:t>života.</a:t>
            </a:r>
            <a:endParaRPr lang="cs-CZ" dirty="0" smtClean="0"/>
          </a:p>
          <a:p>
            <a:r>
              <a:rPr lang="cs-CZ" dirty="0" smtClean="0"/>
              <a:t>Rizika </a:t>
            </a:r>
            <a:r>
              <a:rPr lang="cs-CZ" dirty="0" smtClean="0"/>
              <a:t>péče.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6AE1-CEFA-44A8-8C21-608D14CEA83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8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Závěr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Pomoc lidem s demencí</a:t>
            </a:r>
          </a:p>
          <a:p>
            <a:r>
              <a:rPr lang="cs-CZ" dirty="0" smtClean="0"/>
              <a:t>Pomoc jejich blízkým</a:t>
            </a:r>
          </a:p>
          <a:p>
            <a:r>
              <a:rPr lang="cs-CZ" dirty="0"/>
              <a:t>Partnerství oborů, dostatek zdrojů, podporu rodinných pečujících</a:t>
            </a:r>
            <a:r>
              <a:rPr lang="cs-CZ" dirty="0" smtClean="0"/>
              <a:t>.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6AE1-CEFA-44A8-8C21-608D14CEA83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74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Kontakt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420888"/>
            <a:ext cx="1572768" cy="1522476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Monika Jelínková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i="1" dirty="0" smtClean="0"/>
              <a:t>Sociální pracovnice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i="1" dirty="0" smtClean="0"/>
              <a:t>Psychoterapeutka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i="1" dirty="0" smtClean="0"/>
              <a:t>Poradce pro pozůstalé</a:t>
            </a:r>
            <a:endParaRPr lang="cs-CZ" sz="2400" i="1" dirty="0" smtClean="0"/>
          </a:p>
          <a:p>
            <a:r>
              <a:rPr lang="cs-CZ" dirty="0" smtClean="0"/>
              <a:t>Tel. 377 310 410</a:t>
            </a:r>
          </a:p>
          <a:p>
            <a:r>
              <a:rPr lang="cs-CZ" dirty="0" smtClean="0"/>
              <a:t>Plzeň</a:t>
            </a:r>
          </a:p>
          <a:p>
            <a:r>
              <a:rPr lang="cs-CZ" dirty="0" smtClean="0"/>
              <a:t>Web: alois.mchp.cz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6AE1-CEFA-44A8-8C21-608D14CEA83C}" type="slidenum">
              <a:rPr lang="cs-CZ" smtClean="0"/>
              <a:t>13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PODĚKOVÁNÍ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251520" y="3429000"/>
            <a:ext cx="46085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Jsou </a:t>
            </a:r>
            <a:r>
              <a:rPr lang="cs-CZ" dirty="0"/>
              <a:t>dva druhy šílenství – myslet si, že </a:t>
            </a:r>
            <a:r>
              <a:rPr lang="cs-CZ" dirty="0" smtClean="0"/>
              <a:t>můžeme </a:t>
            </a:r>
            <a:r>
              <a:rPr lang="cs-CZ" dirty="0"/>
              <a:t>všechno, a druhým je myslet si, </a:t>
            </a:r>
            <a:endParaRPr lang="cs-CZ" dirty="0" smtClean="0"/>
          </a:p>
          <a:p>
            <a:r>
              <a:rPr lang="cs-CZ" dirty="0" smtClean="0"/>
              <a:t>že </a:t>
            </a:r>
            <a:r>
              <a:rPr lang="cs-CZ" dirty="0"/>
              <a:t>nezmůžeme nic.  </a:t>
            </a:r>
            <a:br>
              <a:rPr lang="cs-CZ" dirty="0"/>
            </a:br>
            <a:r>
              <a:rPr lang="cs-CZ" dirty="0"/>
              <a:t>                                                                                                                            A. Blisacc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46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1400200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Jsou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lidská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práva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odsouvána na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vedlejší kolej?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Zdá se, že současný svět oplývá problémy v oblasti lidských </a:t>
            </a:r>
            <a:r>
              <a:rPr lang="cs-CZ" dirty="0" smtClean="0"/>
              <a:t>práv.</a:t>
            </a:r>
          </a:p>
          <a:p>
            <a:r>
              <a:rPr lang="cs-CZ" dirty="0"/>
              <a:t>Lidé </a:t>
            </a:r>
            <a:r>
              <a:rPr lang="cs-CZ" dirty="0" smtClean="0"/>
              <a:t>požadují žít </a:t>
            </a:r>
            <a:r>
              <a:rPr lang="cs-CZ" dirty="0"/>
              <a:t>v míru</a:t>
            </a:r>
            <a:r>
              <a:rPr lang="cs-CZ" dirty="0" smtClean="0"/>
              <a:t>,</a:t>
            </a:r>
            <a:r>
              <a:rPr lang="cs-CZ" dirty="0"/>
              <a:t> </a:t>
            </a:r>
            <a:r>
              <a:rPr lang="cs-CZ" dirty="0" smtClean="0"/>
              <a:t>důstojnosti …</a:t>
            </a:r>
          </a:p>
          <a:p>
            <a:r>
              <a:rPr lang="cs-CZ" dirty="0" smtClean="0"/>
              <a:t>V</a:t>
            </a:r>
            <a:r>
              <a:rPr lang="cs-CZ" dirty="0"/>
              <a:t> kontextu neformální péče </a:t>
            </a:r>
            <a:r>
              <a:rPr lang="cs-CZ" dirty="0" smtClean="0"/>
              <a:t>hovoříme </a:t>
            </a:r>
            <a:r>
              <a:rPr lang="cs-CZ" dirty="0"/>
              <a:t>o důstojném </a:t>
            </a:r>
            <a:r>
              <a:rPr lang="cs-CZ" dirty="0" smtClean="0"/>
              <a:t>postavení. </a:t>
            </a:r>
          </a:p>
          <a:p>
            <a:r>
              <a:rPr lang="pl-PL" dirty="0" smtClean="0"/>
              <a:t>Stále se učíme</a:t>
            </a:r>
            <a:r>
              <a:rPr lang="pl-PL" dirty="0"/>
              <a:t>, jak k nim přistupovat</a:t>
            </a:r>
            <a:r>
              <a:rPr lang="pl-PL" dirty="0" smtClean="0"/>
              <a:t>...</a:t>
            </a:r>
          </a:p>
          <a:p>
            <a:r>
              <a:rPr lang="cs-CZ" dirty="0" smtClean="0"/>
              <a:t>Náš přístup </a:t>
            </a:r>
            <a:r>
              <a:rPr lang="cs-CZ" dirty="0" smtClean="0"/>
              <a:t>k podpoře </a:t>
            </a:r>
            <a:r>
              <a:rPr lang="cs-CZ" dirty="0" smtClean="0"/>
              <a:t>lidských práv je skrze </a:t>
            </a:r>
            <a:r>
              <a:rPr lang="cs-CZ" dirty="0"/>
              <a:t>aktivní zapojení lidí s </a:t>
            </a:r>
            <a:r>
              <a:rPr lang="cs-CZ" dirty="0" smtClean="0"/>
              <a:t>demencí.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Copyright Domov sv. Aloise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6AE1-CEFA-44A8-8C21-608D14CEA83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38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Syndrom demence v kontextu lidských práv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Pokud do našeho života vstoupí syndrom demence, zasáhne v mnoha směrech do naší autonomie a práv i práv našich blízkých. 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Mýty</a:t>
            </a:r>
            <a:r>
              <a:rPr lang="cs-CZ" dirty="0" smtClean="0"/>
              <a:t> a předsudky</a:t>
            </a:r>
          </a:p>
          <a:p>
            <a:r>
              <a:rPr lang="cs-CZ" dirty="0" smtClean="0"/>
              <a:t>Světová zpráva o demenci a </a:t>
            </a:r>
            <a:r>
              <a:rPr lang="cs-CZ" b="1" dirty="0" smtClean="0"/>
              <a:t>výzkum</a:t>
            </a:r>
          </a:p>
          <a:p>
            <a:r>
              <a:rPr lang="cs-CZ" dirty="0" smtClean="0"/>
              <a:t>Národní </a:t>
            </a:r>
            <a:r>
              <a:rPr lang="cs-CZ" b="1" dirty="0" smtClean="0"/>
              <a:t>plán stárnutí</a:t>
            </a:r>
          </a:p>
          <a:p>
            <a:r>
              <a:rPr lang="cs-CZ" b="1" dirty="0" smtClean="0"/>
              <a:t>Zákonné </a:t>
            </a:r>
            <a:r>
              <a:rPr lang="cs-CZ" dirty="0" smtClean="0"/>
              <a:t>normy</a:t>
            </a:r>
          </a:p>
          <a:p>
            <a:r>
              <a:rPr lang="cs-CZ" dirty="0" smtClean="0"/>
              <a:t>Nelehká </a:t>
            </a:r>
            <a:r>
              <a:rPr lang="cs-CZ" dirty="0"/>
              <a:t>životní situace  –  </a:t>
            </a:r>
            <a:r>
              <a:rPr lang="cs-CZ" dirty="0" smtClean="0"/>
              <a:t> </a:t>
            </a:r>
            <a:r>
              <a:rPr lang="cs-CZ" dirty="0" smtClean="0"/>
              <a:t>vážná nemoc (nevratné změny </a:t>
            </a:r>
            <a:br>
              <a:rPr lang="cs-CZ" dirty="0" smtClean="0"/>
            </a:br>
            <a:r>
              <a:rPr lang="cs-CZ" dirty="0" smtClean="0"/>
              <a:t>v mozkových buňkách)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61048"/>
            <a:ext cx="3144011" cy="235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Copyright Domov sv. Aloise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6AE1-CEFA-44A8-8C21-608D14CEA83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23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Vybrané situace v ČR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6AE1-CEFA-44A8-8C21-608D14CEA83C}" type="slidenum">
              <a:rPr lang="cs-CZ" smtClean="0"/>
              <a:t>4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Pobytová </a:t>
            </a:r>
            <a:r>
              <a:rPr lang="cs-CZ" dirty="0"/>
              <a:t>péče </a:t>
            </a:r>
            <a:r>
              <a:rPr lang="cs-CZ" dirty="0" smtClean="0"/>
              <a:t>o závislé seniory se dynamicky </a:t>
            </a:r>
            <a:r>
              <a:rPr lang="cs-CZ" dirty="0"/>
              <a:t>rozvíjí, </a:t>
            </a:r>
            <a:r>
              <a:rPr lang="cs-CZ" dirty="0" smtClean="0"/>
              <a:t>včetně postoje </a:t>
            </a:r>
            <a:br>
              <a:rPr lang="cs-CZ" dirty="0" smtClean="0"/>
            </a:br>
            <a:r>
              <a:rPr lang="cs-CZ" dirty="0" smtClean="0"/>
              <a:t>důstojné péče. </a:t>
            </a:r>
            <a:endParaRPr lang="cs-CZ" dirty="0" smtClean="0"/>
          </a:p>
          <a:p>
            <a:r>
              <a:rPr lang="cs-CZ" dirty="0" smtClean="0"/>
              <a:t>Přibývají neformální pečující (doprovázení).</a:t>
            </a:r>
          </a:p>
          <a:p>
            <a:r>
              <a:rPr lang="cs-CZ" dirty="0" smtClean="0"/>
              <a:t>Nejisté financování, změny.</a:t>
            </a:r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arůstá potřeba, </a:t>
            </a:r>
            <a:r>
              <a:rPr lang="cs-CZ" dirty="0"/>
              <a:t>zda </a:t>
            </a:r>
            <a:r>
              <a:rPr lang="cs-CZ" dirty="0" smtClean="0"/>
              <a:t>je poskytovaná </a:t>
            </a:r>
            <a:r>
              <a:rPr lang="cs-CZ" dirty="0"/>
              <a:t>péče </a:t>
            </a:r>
            <a:r>
              <a:rPr lang="cs-CZ" dirty="0" smtClean="0"/>
              <a:t>efektivní, odpovídá standardům...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 ČR </a:t>
            </a:r>
            <a:r>
              <a:rPr lang="en-US" dirty="0" smtClean="0"/>
              <a:t>vysok</a:t>
            </a:r>
            <a:r>
              <a:rPr lang="cs-CZ" dirty="0" smtClean="0"/>
              <a:t>é</a:t>
            </a:r>
            <a:r>
              <a:rPr lang="en-US" dirty="0" smtClean="0"/>
              <a:t> stigma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dirty="0"/>
              <a:t>Destigmatizace je zásadním </a:t>
            </a:r>
            <a:r>
              <a:rPr lang="cs-CZ" dirty="0" smtClean="0"/>
              <a:t>bodem </a:t>
            </a:r>
            <a:r>
              <a:rPr lang="cs-CZ" dirty="0"/>
              <a:t>pro snižování </a:t>
            </a:r>
            <a:r>
              <a:rPr lang="cs-CZ" dirty="0" smtClean="0"/>
              <a:t>diskriminace </a:t>
            </a:r>
            <a:br>
              <a:rPr lang="cs-CZ" dirty="0" smtClean="0"/>
            </a:br>
            <a:r>
              <a:rPr lang="cs-CZ" dirty="0" smtClean="0"/>
              <a:t>a zátěže </a:t>
            </a:r>
            <a:r>
              <a:rPr lang="cs-CZ" dirty="0"/>
              <a:t>způsobované </a:t>
            </a:r>
            <a:r>
              <a:rPr lang="cs-CZ" dirty="0" smtClean="0"/>
              <a:t>duševní chorobou.</a:t>
            </a:r>
          </a:p>
          <a:p>
            <a:r>
              <a:rPr lang="cs-CZ" dirty="0" smtClean="0"/>
              <a:t>Pomáhá lidem vyhledat </a:t>
            </a:r>
            <a:r>
              <a:rPr lang="cs-CZ" dirty="0"/>
              <a:t>odbornou </a:t>
            </a:r>
            <a:r>
              <a:rPr lang="cs-CZ" dirty="0" smtClean="0"/>
              <a:t>pomoc, </a:t>
            </a:r>
            <a:r>
              <a:rPr lang="cs-CZ" dirty="0"/>
              <a:t>lépe se vypořádat </a:t>
            </a:r>
            <a:r>
              <a:rPr lang="cs-CZ" dirty="0" smtClean="0"/>
              <a:t>s důsledky onemocnění </a:t>
            </a:r>
            <a:r>
              <a:rPr lang="cs-CZ" dirty="0"/>
              <a:t>a zvyšovat </a:t>
            </a:r>
            <a:r>
              <a:rPr lang="cs-CZ" dirty="0" smtClean="0"/>
              <a:t>tím kvalitu života.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613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Kazuistika paní H. 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6AE1-CEFA-44A8-8C21-608D14CEA83C}" type="slidenum">
              <a:rPr lang="cs-CZ" smtClean="0"/>
              <a:t>5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126232" cy="4865712"/>
          </a:xfrm>
        </p:spPr>
        <p:txBody>
          <a:bodyPr>
            <a:noAutofit/>
          </a:bodyPr>
          <a:lstStyle/>
          <a:p>
            <a:r>
              <a:rPr lang="cs-CZ" sz="2400" dirty="0"/>
              <a:t>Paní </a:t>
            </a:r>
            <a:r>
              <a:rPr lang="cs-CZ" sz="2400" dirty="0" smtClean="0"/>
              <a:t>Haně je 77 let, diagnostikována středně těžká forma ACH. </a:t>
            </a:r>
            <a:r>
              <a:rPr lang="cs-CZ" sz="2400" dirty="0"/>
              <a:t> </a:t>
            </a:r>
            <a:r>
              <a:rPr lang="cs-CZ" sz="2400" dirty="0"/>
              <a:t> </a:t>
            </a:r>
            <a:r>
              <a:rPr lang="cs-CZ" sz="2400" dirty="0" smtClean="0"/>
              <a:t>Před </a:t>
            </a:r>
            <a:r>
              <a:rPr lang="cs-CZ" sz="2400" dirty="0"/>
              <a:t>vypuknutím choroby </a:t>
            </a:r>
            <a:r>
              <a:rPr lang="cs-CZ" sz="2400" dirty="0" smtClean="0"/>
              <a:t>byla několik </a:t>
            </a:r>
            <a:r>
              <a:rPr lang="cs-CZ" sz="2400" dirty="0"/>
              <a:t>let léčena pro periodickou depresivní poruchu. Často </a:t>
            </a:r>
            <a:r>
              <a:rPr lang="cs-CZ" sz="2400" dirty="0" smtClean="0"/>
              <a:t>trpí </a:t>
            </a:r>
            <a:r>
              <a:rPr lang="cs-CZ" sz="2400" dirty="0"/>
              <a:t>změnou nálady a únavou, konfabulacemi, </a:t>
            </a:r>
            <a:r>
              <a:rPr lang="cs-CZ" sz="2400" dirty="0" smtClean="0"/>
              <a:t>podezíráním. </a:t>
            </a:r>
          </a:p>
          <a:p>
            <a:r>
              <a:rPr lang="cs-CZ" sz="2400" dirty="0" smtClean="0"/>
              <a:t>Lékaři </a:t>
            </a:r>
            <a:r>
              <a:rPr lang="cs-CZ" sz="2400" dirty="0"/>
              <a:t>řekli rodině, aby hledali umístění v DZR.</a:t>
            </a:r>
            <a:r>
              <a:rPr lang="cs-CZ" sz="2400" dirty="0" smtClean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772816"/>
            <a:ext cx="3141782" cy="1704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79027">
            <a:off x="4930372" y="4099468"/>
            <a:ext cx="3358303" cy="1427279"/>
          </a:xfrm>
        </p:spPr>
      </p:pic>
    </p:spTree>
    <p:extLst>
      <p:ext uri="{BB962C8B-B14F-4D97-AF65-F5344CB8AC3E}">
        <p14:creationId xmlns:p14="http://schemas.microsoft.com/office/powerpoint/2010/main" val="31557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Neformální péče a mezigenerační soudržnost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6AE1-CEFA-44A8-8C21-608D14CEA83C}" type="slidenum">
              <a:rPr lang="cs-CZ" smtClean="0"/>
              <a:t>6</a:t>
            </a:fld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88543285"/>
              </p:ext>
            </p:extLst>
          </p:nvPr>
        </p:nvGraphicFramePr>
        <p:xfrm>
          <a:off x="301624" y="1527174"/>
          <a:ext cx="9094912" cy="5070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8360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Pobytová služba a sociální práce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6AE1-CEFA-44A8-8C21-608D14CEA83C}" type="slidenum">
              <a:rPr lang="cs-CZ" smtClean="0"/>
              <a:t>7</a:t>
            </a:fld>
            <a:endParaRPr lang="cs-CZ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30893149"/>
              </p:ext>
            </p:extLst>
          </p:nvPr>
        </p:nvGraphicFramePr>
        <p:xfrm>
          <a:off x="179512" y="1340768"/>
          <a:ext cx="8964488" cy="522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9270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Specifické problémy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Riziko náhlé změny v rodině</a:t>
            </a:r>
            <a:endParaRPr lang="cs-CZ" sz="2000" dirty="0" smtClean="0"/>
          </a:p>
          <a:p>
            <a:r>
              <a:rPr lang="cs-CZ" sz="2000" dirty="0" smtClean="0"/>
              <a:t>Smrt TABU</a:t>
            </a:r>
            <a:endParaRPr lang="cs-CZ" sz="2000" dirty="0" smtClean="0"/>
          </a:p>
          <a:p>
            <a:r>
              <a:rPr lang="cs-CZ" sz="2000" dirty="0" smtClean="0"/>
              <a:t>Dočasné pobyty</a:t>
            </a:r>
            <a:endParaRPr lang="cs-CZ" sz="2000" dirty="0" smtClean="0"/>
          </a:p>
          <a:p>
            <a:r>
              <a:rPr lang="cs-CZ" sz="2000" dirty="0" smtClean="0"/>
              <a:t>Roztříštěnost info</a:t>
            </a:r>
          </a:p>
          <a:p>
            <a:r>
              <a:rPr lang="cs-CZ" sz="2000" dirty="0" smtClean="0"/>
              <a:t>Ochrana nemocných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Návrhy de lege ferenda </a:t>
            </a:r>
            <a:r>
              <a:rPr lang="cs-CZ" dirty="0" smtClean="0"/>
              <a:t>na posílení práv </a:t>
            </a:r>
            <a:r>
              <a:rPr lang="cs-CZ" dirty="0"/>
              <a:t>osob s demencí s okamžitou možnou aplikací?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Ošetřovné – podmínka 7 dní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Informační web pro </a:t>
            </a:r>
            <a:r>
              <a:rPr lang="cs-CZ" dirty="0" smtClean="0"/>
              <a:t>pečovatele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Povinná kapacita odlehčovacího pobytu v regionu</a:t>
            </a:r>
            <a:endParaRPr lang="cs-CZ" dirty="0"/>
          </a:p>
          <a:p>
            <a:r>
              <a:rPr lang="cs-CZ" dirty="0"/>
              <a:t>Podpora v </a:t>
            </a:r>
            <a:r>
              <a:rPr lang="cs-CZ" dirty="0" smtClean="0"/>
              <a:t>nezaměstnanosti</a:t>
            </a:r>
          </a:p>
          <a:p>
            <a:r>
              <a:rPr lang="cs-CZ" dirty="0"/>
              <a:t>Case </a:t>
            </a:r>
            <a:r>
              <a:rPr lang="cs-CZ" dirty="0" smtClean="0"/>
              <a:t>manager </a:t>
            </a:r>
          </a:p>
          <a:p>
            <a:r>
              <a:rPr lang="cs-CZ" dirty="0" smtClean="0"/>
              <a:t>Poradenství a psychoterapie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6AE1-CEFA-44A8-8C21-608D14CEA83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98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Řešený problém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 smtClean="0"/>
              <a:t>Průzkum rok 2018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301752" y="2471382"/>
            <a:ext cx="4126232" cy="4053961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endParaRPr lang="cs-CZ" dirty="0" smtClean="0"/>
          </a:p>
          <a:p>
            <a:pPr>
              <a:lnSpc>
                <a:spcPct val="110000"/>
              </a:lnSpc>
            </a:pPr>
            <a:r>
              <a:rPr lang="cs-CZ" sz="3200" dirty="0"/>
              <a:t>Průzkumná práce byla zaměřena na </a:t>
            </a:r>
            <a:r>
              <a:rPr lang="cs-CZ" sz="3200" b="1" dirty="0"/>
              <a:t>otázky </a:t>
            </a:r>
            <a:r>
              <a:rPr lang="cs-CZ" sz="3200" b="1" dirty="0" smtClean="0"/>
              <a:t>vybraných </a:t>
            </a:r>
            <a:r>
              <a:rPr lang="cs-CZ" sz="3200" b="1" dirty="0"/>
              <a:t>práv osob s demencí</a:t>
            </a:r>
            <a:r>
              <a:rPr lang="cs-CZ" sz="3200" dirty="0"/>
              <a:t>, jaké kritické okamžiky tato práva provázejí</a:t>
            </a:r>
            <a:r>
              <a:rPr lang="cs-CZ" sz="3200" dirty="0" smtClean="0"/>
              <a:t>.</a:t>
            </a:r>
            <a:endParaRPr lang="cs-CZ" sz="3200" dirty="0" smtClean="0"/>
          </a:p>
          <a:p>
            <a:pPr>
              <a:lnSpc>
                <a:spcPct val="110000"/>
              </a:lnSpc>
            </a:pPr>
            <a:endParaRPr lang="cs-CZ" sz="3200" dirty="0"/>
          </a:p>
          <a:p>
            <a:pPr>
              <a:lnSpc>
                <a:spcPct val="110000"/>
              </a:lnSpc>
            </a:pPr>
            <a:r>
              <a:rPr lang="cs-CZ" sz="3200" dirty="0" smtClean="0"/>
              <a:t>Tematicky </a:t>
            </a:r>
            <a:r>
              <a:rPr lang="cs-CZ" sz="3200" b="1" dirty="0" smtClean="0"/>
              <a:t>přispět k chápání reality dilemat péče 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o </a:t>
            </a:r>
            <a:r>
              <a:rPr lang="cs-CZ" sz="3200" b="1" dirty="0" smtClean="0"/>
              <a:t>nemocného </a:t>
            </a:r>
            <a:r>
              <a:rPr lang="cs-CZ" sz="3200" dirty="0" smtClean="0"/>
              <a:t>a možnostech podpory při poskytování služby druhému člověku</a:t>
            </a:r>
            <a:r>
              <a:rPr lang="cs-CZ" sz="3200" dirty="0" smtClean="0"/>
              <a:t>.</a:t>
            </a:r>
          </a:p>
          <a:p>
            <a:pPr marL="0" indent="0">
              <a:lnSpc>
                <a:spcPct val="110000"/>
              </a:lnSpc>
              <a:buNone/>
            </a:pPr>
            <a:endParaRPr lang="cs-CZ" dirty="0" smtClean="0"/>
          </a:p>
          <a:p>
            <a:pPr>
              <a:lnSpc>
                <a:spcPct val="110000"/>
              </a:lnSpc>
            </a:pPr>
            <a:endParaRPr lang="cs-CZ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cs-CZ" dirty="0" smtClean="0"/>
              <a:t>    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Studenti praxí zde </a:t>
            </a:r>
            <a:r>
              <a:rPr lang="cs-CZ" dirty="0" smtClean="0"/>
              <a:t>podávali </a:t>
            </a:r>
            <a:r>
              <a:rPr lang="cs-CZ" dirty="0"/>
              <a:t>svědectví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tíživých i pozitivních faktorech v procesu zajišťování péče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ochrany lidských </a:t>
            </a:r>
            <a:r>
              <a:rPr lang="cs-CZ" dirty="0" smtClean="0"/>
              <a:t>práv.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Průzkum v Domově sv. Aloise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Copyright Domov sv. </a:t>
            </a:r>
            <a:r>
              <a:rPr lang="cs-CZ"/>
              <a:t>Aloise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6AE1-CEFA-44A8-8C21-608D14CEA83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3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2636</TotalTime>
  <Words>618</Words>
  <Application>Microsoft Office PowerPoint</Application>
  <PresentationFormat>Předvádění na obrazovce (4:3)</PresentationFormat>
  <Paragraphs>150</Paragraphs>
  <Slides>13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Administrativní</vt:lpstr>
      <vt:lpstr>LIDSKÁ PRÁVA OSOB S DEMENCÍ  A JEJICH BLÍZKÝCH </vt:lpstr>
      <vt:lpstr>Jsou lidská práva odsouvána na vedlejší kolej? </vt:lpstr>
      <vt:lpstr>Syndrom demence v kontextu lidských práv</vt:lpstr>
      <vt:lpstr>Vybrané situace v ČR</vt:lpstr>
      <vt:lpstr>Kazuistika paní H. </vt:lpstr>
      <vt:lpstr>Neformální péče a mezigenerační soudržnost</vt:lpstr>
      <vt:lpstr>Pobytová služba a sociální práce</vt:lpstr>
      <vt:lpstr>Specifické problémy </vt:lpstr>
      <vt:lpstr>Průzkum v Domově sv. Aloise</vt:lpstr>
      <vt:lpstr>Kategorie výsledků</vt:lpstr>
      <vt:lpstr>Výsledky</vt:lpstr>
      <vt:lpstr>Závěr</vt:lpstr>
      <vt:lpstr>PODĚKOVÁNÍ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DANUBIUS Fakulta sociálních studií</dc:title>
  <dc:creator>Mnk</dc:creator>
  <cp:lastModifiedBy>Jelínková Monika</cp:lastModifiedBy>
  <cp:revision>137</cp:revision>
  <cp:lastPrinted>2019-09-18T14:59:19Z</cp:lastPrinted>
  <dcterms:created xsi:type="dcterms:W3CDTF">2019-05-26T18:44:29Z</dcterms:created>
  <dcterms:modified xsi:type="dcterms:W3CDTF">2019-09-18T15:01:39Z</dcterms:modified>
</cp:coreProperties>
</file>